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40"/>
  </p:notesMasterIdLst>
  <p:handoutMasterIdLst>
    <p:handoutMasterId r:id="rId41"/>
  </p:handoutMasterIdLst>
  <p:sldIdLst>
    <p:sldId id="389" r:id="rId2"/>
    <p:sldId id="369" r:id="rId3"/>
    <p:sldId id="363" r:id="rId4"/>
    <p:sldId id="364" r:id="rId5"/>
    <p:sldId id="390" r:id="rId6"/>
    <p:sldId id="398" r:id="rId7"/>
    <p:sldId id="365" r:id="rId8"/>
    <p:sldId id="366" r:id="rId9"/>
    <p:sldId id="370" r:id="rId10"/>
    <p:sldId id="371" r:id="rId11"/>
    <p:sldId id="372" r:id="rId12"/>
    <p:sldId id="373" r:id="rId13"/>
    <p:sldId id="391" r:id="rId14"/>
    <p:sldId id="374" r:id="rId15"/>
    <p:sldId id="375" r:id="rId16"/>
    <p:sldId id="376" r:id="rId17"/>
    <p:sldId id="377" r:id="rId18"/>
    <p:sldId id="392" r:id="rId19"/>
    <p:sldId id="378" r:id="rId20"/>
    <p:sldId id="393" r:id="rId21"/>
    <p:sldId id="379" r:id="rId22"/>
    <p:sldId id="380" r:id="rId23"/>
    <p:sldId id="381" r:id="rId24"/>
    <p:sldId id="382" r:id="rId25"/>
    <p:sldId id="383" r:id="rId26"/>
    <p:sldId id="384" r:id="rId27"/>
    <p:sldId id="385" r:id="rId28"/>
    <p:sldId id="386" r:id="rId29"/>
    <p:sldId id="387" r:id="rId30"/>
    <p:sldId id="388" r:id="rId31"/>
    <p:sldId id="405" r:id="rId32"/>
    <p:sldId id="394" r:id="rId33"/>
    <p:sldId id="407" r:id="rId34"/>
    <p:sldId id="403" r:id="rId35"/>
    <p:sldId id="402" r:id="rId36"/>
    <p:sldId id="404" r:id="rId37"/>
    <p:sldId id="399" r:id="rId38"/>
    <p:sldId id="406" r:id="rId39"/>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t, Phillip" initials="DP" lastIdx="20" clrIdx="0">
    <p:extLst>
      <p:ext uri="{19B8F6BF-5375-455C-9EA6-DF929625EA0E}">
        <p15:presenceInfo xmlns:p15="http://schemas.microsoft.com/office/powerpoint/2012/main" userId="0c306e22-924d-4d2f-9b38-6bfb0b3c3b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2B2B2"/>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autoAdjust="0"/>
    <p:restoredTop sz="94720" autoAdjust="0"/>
  </p:normalViewPr>
  <p:slideViewPr>
    <p:cSldViewPr snapToGrid="0" showGuides="1">
      <p:cViewPr varScale="1">
        <p:scale>
          <a:sx n="107" d="100"/>
          <a:sy n="107" d="100"/>
        </p:scale>
        <p:origin x="120" y="504"/>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‹Nr.›</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‹Nr.›</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a:t>Organizational units displayed in grey are not yet implemented, but are already planned in Global</a:t>
            </a:r>
            <a:r>
              <a:rPr lang="en-US" altLang="de-DE" baseline="0"/>
              <a:t> Bike</a:t>
            </a:r>
            <a:r>
              <a:rPr lang="en-US" altLang="de-DE"/>
              <a:t>.</a:t>
            </a:r>
          </a:p>
          <a:p>
            <a:endParaRPr lang="de-DE" altLang="de-DE"/>
          </a:p>
          <a:p>
            <a:endParaRPr lang="de-DE"/>
          </a:p>
        </p:txBody>
      </p:sp>
      <p:sp>
        <p:nvSpPr>
          <p:cNvPr id="4" name="Foliennummernplatzhalter 3"/>
          <p:cNvSpPr>
            <a:spLocks noGrp="1"/>
          </p:cNvSpPr>
          <p:nvPr>
            <p:ph type="sldNum" sz="quarter" idx="10"/>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4065457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grpSp>
        <p:nvGrpSpPr>
          <p:cNvPr id="9" name="Gruppieren 8"/>
          <p:cNvGrpSpPr/>
          <p:nvPr userDrawn="1"/>
        </p:nvGrpSpPr>
        <p:grpSpPr>
          <a:xfrm>
            <a:off x="10518759" y="6066338"/>
            <a:ext cx="1352566" cy="470987"/>
            <a:chOff x="10518759" y="6066338"/>
            <a:chExt cx="1352566" cy="470987"/>
          </a:xfrm>
        </p:grpSpPr>
        <p:sp>
          <p:nvSpPr>
            <p:cNvPr id="10" name="Rectangle 15"/>
            <p:cNvSpPr/>
            <p:nvPr/>
          </p:nvSpPr>
          <p:spPr bwMode="gray">
            <a:xfrm>
              <a:off x="10518759" y="6088062"/>
              <a:ext cx="1352566" cy="449263"/>
            </a:xfrm>
            <a:prstGeom prst="rect">
              <a:avLst/>
            </a:prstGeom>
            <a:solidFill>
              <a:schemeClr val="bg1"/>
            </a:solidFill>
            <a:ln w="12700" cmpd="sng" algn="ctr">
              <a:no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8759" y="6066338"/>
              <a:ext cx="1288232" cy="470987"/>
            </a:xfrm>
            <a:prstGeom prst="rect">
              <a:avLst/>
            </a:prstGeom>
          </p:spPr>
        </p:pic>
      </p:grpSp>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7" name="Text Placeholder 2"/>
          <p:cNvSpPr>
            <a:spLocks noGrp="1"/>
          </p:cNvSpPr>
          <p:nvPr>
            <p:ph idx="12"/>
          </p:nvPr>
        </p:nvSpPr>
        <p:spPr bwMode="gray">
          <a:xfrm>
            <a:off x="6208016" y="1691079"/>
            <a:ext cx="5661184"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Tree>
    <p:extLst>
      <p:ext uri="{BB962C8B-B14F-4D97-AF65-F5344CB8AC3E}">
        <p14:creationId xmlns:p14="http://schemas.microsoft.com/office/powerpoint/2010/main" val="1080573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9" name="Text Placeholder 2"/>
          <p:cNvSpPr>
            <a:spLocks noGrp="1"/>
          </p:cNvSpPr>
          <p:nvPr>
            <p:ph idx="14"/>
          </p:nvPr>
        </p:nvSpPr>
        <p:spPr bwMode="gray">
          <a:xfrm>
            <a:off x="8133316" y="1691079"/>
            <a:ext cx="3735883"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8" name="Text Placeholder 2"/>
          <p:cNvSpPr>
            <a:spLocks noGrp="1"/>
          </p:cNvSpPr>
          <p:nvPr>
            <p:ph idx="13"/>
          </p:nvPr>
        </p:nvSpPr>
        <p:spPr bwMode="gray">
          <a:xfrm>
            <a:off x="4228658" y="1691079"/>
            <a:ext cx="37404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3740399"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a:xfrm>
            <a:off x="324000" y="324075"/>
            <a:ext cx="11545200" cy="756175"/>
          </a:xfrm>
        </p:spPr>
        <p:txBody>
          <a:bodyPr/>
          <a:lstStyle/>
          <a:p>
            <a:r>
              <a:rPr lang="en-US" noProof="0" dirty="0"/>
              <a:t>&lt;Page title&gt;</a:t>
            </a:r>
            <a:endParaRPr lang="en-US" dirty="0"/>
          </a:p>
        </p:txBody>
      </p:sp>
    </p:spTree>
    <p:extLst>
      <p:ext uri="{BB962C8B-B14F-4D97-AF65-F5344CB8AC3E}">
        <p14:creationId xmlns:p14="http://schemas.microsoft.com/office/powerpoint/2010/main" val="68007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714995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de-DE"/>
              <a:t>Bild durch Klicken auf Symbol hinzufügen</a:t>
            </a:r>
            <a:endParaRPr lang="en-US"/>
          </a:p>
        </p:txBody>
      </p:sp>
    </p:spTree>
    <p:extLst>
      <p:ext uri="{BB962C8B-B14F-4D97-AF65-F5344CB8AC3E}">
        <p14:creationId xmlns:p14="http://schemas.microsoft.com/office/powerpoint/2010/main" val="1322696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2">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a:p>
        </p:txBody>
      </p:sp>
    </p:spTree>
    <p:extLst>
      <p:ext uri="{BB962C8B-B14F-4D97-AF65-F5344CB8AC3E}">
        <p14:creationId xmlns:p14="http://schemas.microsoft.com/office/powerpoint/2010/main" val="2717079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3">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4224188"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a:p>
        </p:txBody>
      </p:sp>
    </p:spTree>
    <p:extLst>
      <p:ext uri="{BB962C8B-B14F-4D97-AF65-F5344CB8AC3E}">
        <p14:creationId xmlns:p14="http://schemas.microsoft.com/office/powerpoint/2010/main" val="2525883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8" name="Text Placeholder 2"/>
          <p:cNvSpPr>
            <a:spLocks noGrp="1"/>
          </p:cNvSpPr>
          <p:nvPr>
            <p:ph idx="17"/>
          </p:nvPr>
        </p:nvSpPr>
        <p:spPr bwMode="gray">
          <a:xfrm>
            <a:off x="6208016" y="1691079"/>
            <a:ext cx="5661184"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7" name="Text Placeholder 2"/>
          <p:cNvSpPr>
            <a:spLocks noGrp="1"/>
          </p:cNvSpPr>
          <p:nvPr>
            <p:ph idx="1"/>
          </p:nvPr>
        </p:nvSpPr>
        <p:spPr bwMode="gray">
          <a:xfrm>
            <a:off x="324000" y="1691079"/>
            <a:ext cx="5662800"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a:p>
        </p:txBody>
      </p:sp>
    </p:spTree>
    <p:extLst>
      <p:ext uri="{BB962C8B-B14F-4D97-AF65-F5344CB8AC3E}">
        <p14:creationId xmlns:p14="http://schemas.microsoft.com/office/powerpoint/2010/main" val="2720293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
        <p:nvSpPr>
          <p:cNvPr id="8" name="Textfeld 7"/>
          <p:cNvSpPr txBox="1"/>
          <p:nvPr userDrawn="1"/>
        </p:nvSpPr>
        <p:spPr>
          <a:xfrm>
            <a:off x="324000" y="2061275"/>
            <a:ext cx="11545200" cy="92333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6000" noProof="0"/>
              <a:t>Thank</a:t>
            </a:r>
            <a:r>
              <a:rPr lang="en-US" sz="6000" baseline="0" noProof="0"/>
              <a:t> you</a:t>
            </a:r>
            <a:r>
              <a:rPr lang="en-US" sz="6000" noProof="0"/>
              <a:t>!</a:t>
            </a:r>
            <a:endParaRPr lang="en-US" sz="6000" kern="0" noProof="0">
              <a:ea typeface="Arial Unicode MS" pitchFamily="34" charset="-128"/>
              <a:cs typeface="Arial Unicode MS" pitchFamily="34" charset="-128"/>
            </a:endParaRPr>
          </a:p>
        </p:txBody>
      </p:sp>
      <p:sp>
        <p:nvSpPr>
          <p:cNvPr id="9" name="Textplatzhalter 5"/>
          <p:cNvSpPr>
            <a:spLocks noGrp="1"/>
          </p:cNvSpPr>
          <p:nvPr>
            <p:ph type="body" sz="quarter" idx="10" hasCustomPrompt="1"/>
          </p:nvPr>
        </p:nvSpPr>
        <p:spPr>
          <a:xfrm>
            <a:off x="3925792" y="3659939"/>
            <a:ext cx="4341615" cy="2141713"/>
          </a:xfrm>
          <a:noFill/>
          <a:ln>
            <a:solidFill>
              <a:schemeClr val="accent1"/>
            </a:solidFill>
          </a:ln>
        </p:spPr>
        <p:txBody>
          <a:bodyPr lIns="108000" tIns="108000" rIns="108000" bIns="108000"/>
          <a:lstStyle>
            <a:lvl1pPr marL="0" indent="0" fontAlgn="base">
              <a:spcBef>
                <a:spcPts val="600"/>
              </a:spcBef>
              <a:spcAft>
                <a:spcPct val="0"/>
              </a:spcAft>
              <a:buClr>
                <a:srgbClr val="F0AB00"/>
              </a:buClr>
              <a:buSzPct val="80000"/>
              <a:buNone/>
              <a:defRPr sz="2400" b="1" baseline="0">
                <a:solidFill>
                  <a:schemeClr val="tx1"/>
                </a:solidFill>
              </a:defRPr>
            </a:lvl1pPr>
            <a:lvl2pPr marL="201600" indent="0">
              <a:buNone/>
              <a:defRPr/>
            </a:lvl2pPr>
            <a:lvl3pPr marL="324000" indent="0">
              <a:buNone/>
              <a:defRPr/>
            </a:lvl3pPr>
            <a:lvl4pPr marL="504000" indent="0">
              <a:buNone/>
              <a:defRPr/>
            </a:lvl4pPr>
            <a:lvl5pPr marL="361338" indent="0">
              <a:buNone/>
              <a:defRPr/>
            </a:lvl5pPr>
          </a:lstStyle>
          <a:p>
            <a:pPr lvl="0"/>
            <a:r>
              <a:rPr lang="en-US" noProof="0" dirty="0"/>
              <a:t>Contact</a:t>
            </a:r>
          </a:p>
          <a:p>
            <a:pPr lvl="0"/>
            <a:endParaRPr lang="en-US" noProof="0" dirty="0"/>
          </a:p>
          <a:p>
            <a:pPr fontAlgn="base">
              <a:spcBef>
                <a:spcPts val="600"/>
              </a:spcBef>
              <a:spcAft>
                <a:spcPct val="0"/>
              </a:spcAft>
              <a:buClr>
                <a:srgbClr val="F0AB00"/>
              </a:buClr>
              <a:buSzPct val="80000"/>
            </a:pPr>
            <a:r>
              <a:rPr lang="en-US" sz="1400" kern="0" noProof="0" dirty="0">
                <a:ea typeface="Arial Unicode MS" pitchFamily="34" charset="-128"/>
                <a:cs typeface="Arial Unicode MS" pitchFamily="34" charset="-128"/>
              </a:rPr>
              <a:t> &lt;First name&gt; &lt;Last name&gt;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&lt;Position, Organization&gt;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&lt;Contact information&gt;</a:t>
            </a:r>
            <a:endParaRPr lang="en-US" sz="1800" kern="0" noProof="0" dirty="0">
              <a:ea typeface="Arial Unicode MS" pitchFamily="34" charset="-128"/>
              <a:cs typeface="Arial Unicode MS" pitchFamily="34" charset="-128"/>
            </a:endParaRPr>
          </a:p>
          <a:p>
            <a:pPr lvl="0"/>
            <a:endParaRPr lang="en-US" noProof="0" dirty="0"/>
          </a:p>
        </p:txBody>
      </p:sp>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uthors">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mj-lt"/>
                <a:ea typeface="Arial Unicode MS" pitchFamily="34" charset="-128"/>
                <a:cs typeface="Arial Unicode MS" pitchFamily="34" charset="-128"/>
              </a:rPr>
              <a:t>Authors</a:t>
            </a:r>
          </a:p>
        </p:txBody>
      </p:sp>
    </p:spTree>
    <p:extLst>
      <p:ext uri="{BB962C8B-B14F-4D97-AF65-F5344CB8AC3E}">
        <p14:creationId xmlns:p14="http://schemas.microsoft.com/office/powerpoint/2010/main" val="1787256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urces">
    <p:spTree>
      <p:nvGrpSpPr>
        <p:cNvPr id="1" name=""/>
        <p:cNvGrpSpPr/>
        <p:nvPr/>
      </p:nvGrpSpPr>
      <p:grpSpPr>
        <a:xfrm>
          <a:off x="0" y="0"/>
          <a:ext cx="0" cy="0"/>
          <a:chOff x="0" y="0"/>
          <a:chExt cx="0" cy="0"/>
        </a:xfrm>
      </p:grpSpPr>
      <p:sp>
        <p:nvSpPr>
          <p:cNvPr id="6" name="Text Placeholder 2"/>
          <p:cNvSpPr>
            <a:spLocks noGrp="1"/>
          </p:cNvSpPr>
          <p:nvPr>
            <p:ph idx="1" hasCustomPrompt="1"/>
          </p:nvPr>
        </p:nvSpPr>
        <p:spPr bwMode="gray">
          <a:xfrm>
            <a:off x="324000" y="1691079"/>
            <a:ext cx="11545200" cy="4392042"/>
          </a:xfrm>
          <a:prstGeom prst="rect">
            <a:avLst/>
          </a:prstGeom>
        </p:spPr>
        <p:txBody>
          <a:bodyPr vert="horz" lIns="0" tIns="0" rIns="0" bIns="0" rtlCol="0">
            <a:noAutofit/>
          </a:bodyPr>
          <a:lstStyle>
            <a:lvl1pPr>
              <a:buClr>
                <a:schemeClr val="bg1">
                  <a:lumMod val="65000"/>
                </a:schemeClr>
              </a:buClr>
              <a:defRPr sz="1600">
                <a:solidFill>
                  <a:schemeClr val="bg1">
                    <a:lumMod val="65000"/>
                  </a:schemeClr>
                </a:solidFill>
              </a:defRPr>
            </a:lvl1pPr>
          </a:lstStyle>
          <a:p>
            <a:pPr lvl="0"/>
            <a:r>
              <a:rPr lang="en-US" noProof="0" dirty="0"/>
              <a:t>&lt;level 1&gt;</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mj-lt"/>
                <a:ea typeface="Arial Unicode MS" pitchFamily="34" charset="-128"/>
                <a:cs typeface="Arial Unicode MS" pitchFamily="34" charset="-128"/>
              </a:rPr>
              <a:t>Sources</a:t>
            </a:r>
          </a:p>
        </p:txBody>
      </p:sp>
    </p:spTree>
    <p:extLst>
      <p:ext uri="{BB962C8B-B14F-4D97-AF65-F5344CB8AC3E}">
        <p14:creationId xmlns:p14="http://schemas.microsoft.com/office/powerpoint/2010/main" val="3879883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Arial"/>
                <a:ea typeface="Arial Unicode MS" pitchFamily="34" charset="-128"/>
                <a:cs typeface="Arial Unicode MS" pitchFamily="34" charset="-128"/>
              </a:rPr>
              <a:t>Teaching material - Information</a:t>
            </a: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&lt;3.1 (</a:t>
            </a:r>
            <a:r>
              <a:rPr lang="de-DE" noProof="0" dirty="0" err="1"/>
              <a:t>July</a:t>
            </a:r>
            <a:r>
              <a:rPr lang="de-DE" noProof="0" dirty="0"/>
              <a:t> 2017)&gt;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kern="1200" noProof="0">
                  <a:solidFill>
                    <a:schemeClr val="tx1"/>
                  </a:solidFill>
                  <a:latin typeface="Arial"/>
                  <a:ea typeface="+mn-ea"/>
                  <a:cs typeface="+mn-cs"/>
                </a:rPr>
                <a:t>Teaching</a:t>
              </a:r>
              <a:r>
                <a:rPr lang="en-US" sz="1800" b="1" kern="1200" baseline="0" noProof="0">
                  <a:solidFill>
                    <a:schemeClr val="tx1"/>
                  </a:solidFill>
                  <a:latin typeface="Arial"/>
                  <a:ea typeface="+mn-ea"/>
                  <a:cs typeface="+mn-cs"/>
                </a:rPr>
                <a:t> </a:t>
              </a:r>
              <a:r>
                <a:rPr lang="en-US" sz="1800" b="1" kern="1200" noProof="0">
                  <a:solidFill>
                    <a:schemeClr val="tx1"/>
                  </a:solidFill>
                  <a:latin typeface="Arial"/>
                  <a:ea typeface="+mn-ea"/>
                  <a:cs typeface="+mn-cs"/>
                </a:rPr>
                <a:t>material </a:t>
              </a:r>
              <a:r>
                <a:rPr lang="en-US" sz="1800" b="1" kern="1200" baseline="0" noProof="0">
                  <a:solidFill>
                    <a:schemeClr val="tx1"/>
                  </a:solidFill>
                  <a:latin typeface="Arial"/>
                  <a:ea typeface="+mn-ea"/>
                  <a:cs typeface="+mn-cs"/>
                </a:rPr>
                <a:t>- Version</a:t>
              </a:r>
              <a:endParaRPr lang="en-US" sz="1200" b="1" kern="1200" noProof="0">
                <a:solidFill>
                  <a:schemeClr val="tx1"/>
                </a:solidFill>
                <a:latin typeface="Arial"/>
                <a:ea typeface="+mn-ea"/>
                <a:cs typeface="+mn-cs"/>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a:solidFill>
                  <a:schemeClr val="tx1"/>
                </a:solidFill>
                <a:latin typeface="Arial"/>
                <a:ea typeface="+mn-ea"/>
                <a:cs typeface="+mn-cs"/>
              </a:rPr>
              <a:t>Software used</a:t>
            </a:r>
          </a:p>
        </p:txBody>
      </p:sp>
      <p:sp>
        <p:nvSpPr>
          <p:cNvPr id="20" name="Textfeld 19"/>
          <p:cNvSpPr txBox="1"/>
          <p:nvPr userDrawn="1"/>
        </p:nvSpPr>
        <p:spPr>
          <a:xfrm>
            <a:off x="2043658" y="5176323"/>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a:solidFill>
                  <a:schemeClr val="tx1"/>
                </a:solidFill>
                <a:latin typeface="Arial"/>
                <a:ea typeface="+mn-ea"/>
                <a:cs typeface="+mn-cs"/>
              </a:rPr>
              <a:t>Prerequisites</a:t>
            </a:r>
            <a:endParaRPr lang="de-DE" sz="1800" b="0" kern="1200" baseline="0" noProof="0">
              <a:solidFill>
                <a:schemeClr val="tx1"/>
              </a:solidFill>
              <a:latin typeface="+mn-lt"/>
              <a:ea typeface="+mn-ea"/>
              <a:cs typeface="+mn-cs"/>
            </a:endParaRPr>
          </a:p>
        </p:txBody>
      </p:sp>
      <p:sp>
        <p:nvSpPr>
          <p:cNvPr id="21" name="Textplatzhalter 21"/>
          <p:cNvSpPr>
            <a:spLocks noGrp="1"/>
          </p:cNvSpPr>
          <p:nvPr>
            <p:ph type="body" sz="quarter" idx="13" hasCustomPrompt="1"/>
          </p:nvPr>
        </p:nvSpPr>
        <p:spPr>
          <a:xfrm>
            <a:off x="2327107" y="5489073"/>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
        <p:nvSpPr>
          <p:cNvPr id="22" name="Textfeld 21"/>
          <p:cNvSpPr txBox="1"/>
          <p:nvPr userDrawn="1"/>
        </p:nvSpPr>
        <p:spPr>
          <a:xfrm>
            <a:off x="2046605" y="4184140"/>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de-DE" sz="1800" b="0" kern="1200" baseline="0" noProof="0">
                <a:solidFill>
                  <a:schemeClr val="tx1"/>
                </a:solidFill>
                <a:latin typeface="+mn-lt"/>
                <a:ea typeface="+mn-ea"/>
                <a:cs typeface="+mn-cs"/>
              </a:rPr>
              <a:t>Model</a:t>
            </a:r>
          </a:p>
        </p:txBody>
      </p:sp>
      <p:sp>
        <p:nvSpPr>
          <p:cNvPr id="23" name="Textplatzhalter 21"/>
          <p:cNvSpPr>
            <a:spLocks noGrp="1"/>
          </p:cNvSpPr>
          <p:nvPr>
            <p:ph type="body" sz="quarter" idx="16" hasCustomPrompt="1"/>
          </p:nvPr>
        </p:nvSpPr>
        <p:spPr>
          <a:xfrm>
            <a:off x="2327108" y="4583195"/>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a:t>
            </a:r>
            <a:r>
              <a:rPr lang="de-DE" noProof="0" dirty="0" err="1"/>
              <a:t>server</a:t>
            </a:r>
            <a:r>
              <a:rPr lang="de-DE" noProof="0" dirty="0"/>
              <a:t>&gt;</a:t>
            </a:r>
          </a:p>
        </p:txBody>
      </p:sp>
    </p:spTree>
    <p:extLst>
      <p:ext uri="{BB962C8B-B14F-4D97-AF65-F5344CB8AC3E}">
        <p14:creationId xmlns:p14="http://schemas.microsoft.com/office/powerpoint/2010/main" val="245119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a:solidFill>
                  <a:schemeClr val="tx1"/>
                </a:solidFill>
                <a:ea typeface="Arial Unicode MS" pitchFamily="34" charset="-128"/>
                <a:cs typeface="Arial Unicode MS" pitchFamily="34" charset="-128"/>
              </a:rPr>
              <a:t>Use this title slide only with an</a:t>
            </a:r>
            <a:r>
              <a:rPr lang="en-US" sz="1800" kern="0" baseline="0">
                <a:solidFill>
                  <a:schemeClr val="tx1"/>
                </a:solidFill>
                <a:ea typeface="Arial Unicode MS" pitchFamily="34" charset="-128"/>
                <a:cs typeface="Arial Unicode MS" pitchFamily="34" charset="-128"/>
              </a:rPr>
              <a:t> image</a:t>
            </a:r>
            <a:endParaRPr lang="en-US" sz="1800" kern="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mj-lt"/>
                <a:ea typeface="Arial Unicode MS" pitchFamily="34" charset="-128"/>
                <a:cs typeface="Arial Unicode MS" pitchFamily="34" charset="-128"/>
              </a:rPr>
              <a:t>Curriculum</a:t>
            </a:r>
            <a:r>
              <a:rPr lang="en-US" sz="2400" b="1" kern="0" baseline="0" noProof="0">
                <a:solidFill>
                  <a:schemeClr val="accent2"/>
                </a:solidFill>
                <a:latin typeface="+mj-lt"/>
                <a:ea typeface="Arial Unicode MS" pitchFamily="34" charset="-128"/>
                <a:cs typeface="Arial Unicode MS" pitchFamily="34" charset="-128"/>
              </a:rPr>
              <a:t> Information</a:t>
            </a:r>
            <a:endParaRPr lang="en-US" sz="2400" b="1" kern="0" noProof="0">
              <a:solidFill>
                <a:schemeClr val="accent2"/>
              </a:solidFill>
              <a:latin typeface="+mj-lt"/>
              <a:ea typeface="Arial Unicode MS" pitchFamily="34" charset="-128"/>
              <a:cs typeface="Arial Unicode MS" pitchFamily="34" charset="-128"/>
            </a:endParaRP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&lt;Curriculum version + last update&gt;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a:solidFill>
                    <a:schemeClr val="tx1"/>
                  </a:solidFill>
                  <a:latin typeface="+mj-lt"/>
                </a:rPr>
                <a:t>Curriculum </a:t>
              </a:r>
              <a:r>
                <a:rPr lang="en-US" sz="1800" b="1" baseline="0" noProof="0">
                  <a:solidFill>
                    <a:schemeClr val="tx1"/>
                  </a:solidFill>
                  <a:latin typeface="+mj-lt"/>
                </a:rPr>
                <a:t>Version</a:t>
              </a:r>
              <a:endParaRPr lang="en-US" sz="1200" b="1" noProof="0">
                <a:solidFill>
                  <a:schemeClr val="tx1"/>
                </a:solidFill>
                <a:latin typeface="+mj-lt"/>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a:solidFill>
                  <a:schemeClr val="tx1"/>
                </a:solidFill>
                <a:latin typeface="+mn-lt"/>
                <a:ea typeface="+mn-ea"/>
                <a:cs typeface="+mn-cs"/>
              </a:rPr>
              <a:t>Software used</a:t>
            </a:r>
          </a:p>
        </p:txBody>
      </p:sp>
      <p:sp>
        <p:nvSpPr>
          <p:cNvPr id="20" name="Textfeld 19"/>
          <p:cNvSpPr txBox="1"/>
          <p:nvPr userDrawn="1"/>
        </p:nvSpPr>
        <p:spPr>
          <a:xfrm>
            <a:off x="2043658" y="4533142"/>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a:solidFill>
                  <a:schemeClr val="tx1"/>
                </a:solidFill>
                <a:latin typeface="+mn-lt"/>
                <a:ea typeface="+mn-ea"/>
                <a:cs typeface="+mn-cs"/>
              </a:rPr>
              <a:t>Prerequisites</a:t>
            </a:r>
          </a:p>
        </p:txBody>
      </p:sp>
      <p:sp>
        <p:nvSpPr>
          <p:cNvPr id="21" name="Textplatzhalter 21"/>
          <p:cNvSpPr>
            <a:spLocks noGrp="1"/>
          </p:cNvSpPr>
          <p:nvPr>
            <p:ph type="body" sz="quarter" idx="13" hasCustomPrompt="1"/>
          </p:nvPr>
        </p:nvSpPr>
        <p:spPr>
          <a:xfrm>
            <a:off x="2327107" y="4845892"/>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Tree>
    <p:extLst>
      <p:ext uri="{BB962C8B-B14F-4D97-AF65-F5344CB8AC3E}">
        <p14:creationId xmlns:p14="http://schemas.microsoft.com/office/powerpoint/2010/main" val="1784089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information 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mj-lt"/>
                <a:ea typeface="Arial Unicode MS" pitchFamily="34" charset="-128"/>
                <a:cs typeface="Arial Unicode MS" pitchFamily="34" charset="-128"/>
              </a:rPr>
              <a:t>Module</a:t>
            </a:r>
            <a:r>
              <a:rPr lang="en-US" sz="2400" b="1" kern="0" baseline="0" noProof="0">
                <a:solidFill>
                  <a:schemeClr val="accent2"/>
                </a:solidFill>
                <a:latin typeface="+mj-lt"/>
                <a:ea typeface="Arial Unicode MS" pitchFamily="34" charset="-128"/>
                <a:cs typeface="Arial Unicode MS" pitchFamily="34" charset="-128"/>
              </a:rPr>
              <a:t> Information</a:t>
            </a:r>
            <a:endParaRPr lang="en-US" sz="2400" b="1" kern="0" noProof="0">
              <a:solidFill>
                <a:schemeClr val="accent2"/>
              </a:solidFill>
              <a:latin typeface="+mj-lt"/>
              <a:ea typeface="Arial Unicode MS" pitchFamily="34" charset="-128"/>
              <a:cs typeface="Arial Unicode MS" pitchFamily="34" charset="-128"/>
            </a:endParaRPr>
          </a:p>
        </p:txBody>
      </p:sp>
      <p:grpSp>
        <p:nvGrpSpPr>
          <p:cNvPr id="22" name="Gruppieren 21"/>
          <p:cNvGrpSpPr/>
          <p:nvPr userDrawn="1"/>
        </p:nvGrpSpPr>
        <p:grpSpPr>
          <a:xfrm>
            <a:off x="324000" y="1499007"/>
            <a:ext cx="1299600" cy="1299600"/>
            <a:chOff x="214040" y="1152039"/>
            <a:chExt cx="765542" cy="765543"/>
          </a:xfrm>
        </p:grpSpPr>
        <p:grpSp>
          <p:nvGrpSpPr>
            <p:cNvPr id="23" name="Gruppieren 22"/>
            <p:cNvGrpSpPr/>
            <p:nvPr userDrawn="1"/>
          </p:nvGrpSpPr>
          <p:grpSpPr>
            <a:xfrm>
              <a:off x="361780" y="1456593"/>
              <a:ext cx="464587" cy="191753"/>
              <a:chOff x="1642324" y="4884196"/>
              <a:chExt cx="660745" cy="294992"/>
            </a:xfrm>
          </p:grpSpPr>
          <p:sp>
            <p:nvSpPr>
              <p:cNvPr id="25" name="Richtungspfeil 24"/>
              <p:cNvSpPr/>
              <p:nvPr userDrawn="1"/>
            </p:nvSpPr>
            <p:spPr bwMode="gray">
              <a:xfrm rot="8100000">
                <a:off x="1767471" y="4884196"/>
                <a:ext cx="535598" cy="221844"/>
              </a:xfrm>
              <a:prstGeom prst="homePlate">
                <a:avLst/>
              </a:prstGeom>
              <a:solidFill>
                <a:schemeClr val="tx1">
                  <a:lumMod val="65000"/>
                  <a:lumOff val="3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26" name="Rechteck 25"/>
              <p:cNvSpPr/>
              <p:nvPr/>
            </p:nvSpPr>
            <p:spPr bwMode="gray">
              <a:xfrm rot="8100000">
                <a:off x="1920613" y="4887121"/>
                <a:ext cx="305780" cy="129124"/>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cxnSp>
            <p:nvCxnSpPr>
              <p:cNvPr id="27" name="Gerade Verbindung 25"/>
              <p:cNvCxnSpPr/>
              <p:nvPr userDrawn="1"/>
            </p:nvCxnSpPr>
            <p:spPr>
              <a:xfrm>
                <a:off x="1642324" y="5179188"/>
                <a:ext cx="140109"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28" name="Gruppieren 27"/>
          <p:cNvGrpSpPr/>
          <p:nvPr userDrawn="1"/>
        </p:nvGrpSpPr>
        <p:grpSpPr>
          <a:xfrm>
            <a:off x="324000" y="3809388"/>
            <a:ext cx="1299600" cy="1299600"/>
            <a:chOff x="216000" y="2969382"/>
            <a:chExt cx="765542" cy="765543"/>
          </a:xfrm>
        </p:grpSpPr>
        <p:pic>
          <p:nvPicPr>
            <p:cNvPr id="2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3714" y="3133080"/>
              <a:ext cx="361950" cy="438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Donut 11"/>
            <p:cNvSpPr/>
            <p:nvPr userDrawn="1"/>
          </p:nvSpPr>
          <p:spPr bwMode="gray">
            <a:xfrm>
              <a:off x="216000" y="2969382"/>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31" name="Gruppieren 30"/>
          <p:cNvGrpSpPr/>
          <p:nvPr userDrawn="1"/>
        </p:nvGrpSpPr>
        <p:grpSpPr>
          <a:xfrm>
            <a:off x="1951753" y="1927906"/>
            <a:ext cx="9917447" cy="500901"/>
            <a:chOff x="1108399" y="1396713"/>
            <a:chExt cx="7030682" cy="404566"/>
          </a:xfrm>
        </p:grpSpPr>
        <p:sp>
          <p:nvSpPr>
            <p:cNvPr id="32"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a:solidFill>
                    <a:schemeClr val="tx1"/>
                  </a:solidFill>
                  <a:latin typeface="+mj-lt"/>
                </a:rPr>
                <a:t>Authors</a:t>
              </a:r>
              <a:endParaRPr lang="en-US" sz="1200" b="1" noProof="0">
                <a:solidFill>
                  <a:schemeClr val="tx1"/>
                </a:solidFill>
                <a:latin typeface="+mj-lt"/>
              </a:endParaRPr>
            </a:p>
          </p:txBody>
        </p:sp>
        <p:cxnSp>
          <p:nvCxnSpPr>
            <p:cNvPr id="33"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4"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&lt;Author&gt;</a:t>
            </a:r>
          </a:p>
          <a:p>
            <a:pPr lvl="0"/>
            <a:r>
              <a:rPr lang="en-US" dirty="0"/>
              <a:t>&lt;Author&gt;</a:t>
            </a:r>
          </a:p>
          <a:p>
            <a:pPr lvl="0"/>
            <a:r>
              <a:rPr lang="en-US" dirty="0"/>
              <a:t>&lt;Author&gt;</a:t>
            </a:r>
          </a:p>
        </p:txBody>
      </p:sp>
      <p:grpSp>
        <p:nvGrpSpPr>
          <p:cNvPr id="35" name="Gruppieren 34"/>
          <p:cNvGrpSpPr/>
          <p:nvPr userDrawn="1"/>
        </p:nvGrpSpPr>
        <p:grpSpPr>
          <a:xfrm>
            <a:off x="1957853" y="4230977"/>
            <a:ext cx="9911347" cy="500901"/>
            <a:chOff x="1108399" y="1396713"/>
            <a:chExt cx="7030682" cy="404566"/>
          </a:xfrm>
        </p:grpSpPr>
        <p:sp>
          <p:nvSpPr>
            <p:cNvPr id="36"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a:solidFill>
                    <a:schemeClr val="tx1"/>
                  </a:solidFill>
                  <a:latin typeface="+mj-lt"/>
                </a:rPr>
                <a:t>Target Audience</a:t>
              </a:r>
              <a:endParaRPr lang="en-US" sz="1200" b="1" noProof="0">
                <a:solidFill>
                  <a:schemeClr val="tx1"/>
                </a:solidFill>
                <a:latin typeface="+mj-lt"/>
              </a:endParaRPr>
            </a:p>
          </p:txBody>
        </p:sp>
        <p:cxnSp>
          <p:nvCxnSpPr>
            <p:cNvPr id="37"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8" name="Textplatzhalter 21"/>
          <p:cNvSpPr>
            <a:spLocks noGrp="1"/>
          </p:cNvSpPr>
          <p:nvPr>
            <p:ph type="body" sz="quarter" idx="16" hasCustomPrompt="1"/>
          </p:nvPr>
        </p:nvSpPr>
        <p:spPr>
          <a:xfrm>
            <a:off x="2044953" y="4927509"/>
            <a:ext cx="9824247"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&lt;Target audience&gt;</a:t>
            </a:r>
          </a:p>
          <a:p>
            <a:pPr lvl="0"/>
            <a:r>
              <a:rPr lang="en-US" dirty="0"/>
              <a:t>&lt;Target audience&gt;</a:t>
            </a:r>
          </a:p>
          <a:p>
            <a:pPr lvl="0"/>
            <a:r>
              <a:rPr lang="en-US" dirty="0"/>
              <a:t>&lt;Target audience&gt;</a:t>
            </a:r>
          </a:p>
        </p:txBody>
      </p:sp>
    </p:spTree>
    <p:extLst>
      <p:ext uri="{BB962C8B-B14F-4D97-AF65-F5344CB8AC3E}">
        <p14:creationId xmlns:p14="http://schemas.microsoft.com/office/powerpoint/2010/main" val="273884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dule information I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mj-lt"/>
                <a:ea typeface="Arial Unicode MS" pitchFamily="34" charset="-128"/>
                <a:cs typeface="Arial Unicode MS" pitchFamily="34" charset="-128"/>
              </a:rPr>
              <a:t>Module</a:t>
            </a:r>
            <a:r>
              <a:rPr lang="en-US" sz="2400" b="1" kern="0" baseline="0" noProof="0">
                <a:solidFill>
                  <a:schemeClr val="accent2"/>
                </a:solidFill>
                <a:latin typeface="+mj-lt"/>
                <a:ea typeface="Arial Unicode MS" pitchFamily="34" charset="-128"/>
                <a:cs typeface="Arial Unicode MS" pitchFamily="34" charset="-128"/>
              </a:rPr>
              <a:t> Information</a:t>
            </a:r>
            <a:endParaRPr lang="en-US" sz="2400" b="1" kern="0" noProof="0">
              <a:solidFill>
                <a:schemeClr val="accent2"/>
              </a:solidFill>
              <a:latin typeface="+mj-lt"/>
              <a:ea typeface="Arial Unicode MS" pitchFamily="34" charset="-128"/>
              <a:cs typeface="Arial Unicode MS" pitchFamily="34" charset="-128"/>
            </a:endParaRPr>
          </a:p>
        </p:txBody>
      </p:sp>
      <p:grpSp>
        <p:nvGrpSpPr>
          <p:cNvPr id="3" name="Gruppieren 2"/>
          <p:cNvGrpSpPr/>
          <p:nvPr userDrawn="1"/>
        </p:nvGrpSpPr>
        <p:grpSpPr>
          <a:xfrm>
            <a:off x="324000" y="1503256"/>
            <a:ext cx="1299600" cy="1299600"/>
            <a:chOff x="214040" y="1152039"/>
            <a:chExt cx="765542" cy="765543"/>
          </a:xfrm>
        </p:grpSpPr>
        <p:sp>
          <p:nvSpPr>
            <p:cNvPr id="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pic>
          <p:nvPicPr>
            <p:cNvPr id="6"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487" y="1313261"/>
              <a:ext cx="3524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4"/>
            </a:xfrm>
            <a:prstGeom prst="rect">
              <a:avLst/>
            </a:prstGeom>
          </p:spPr>
          <p:txBody>
            <a:bodyPr wrap="square" lIns="91302" tIns="45630" rIns="91302" bIns="45630">
              <a:spAutoFit/>
            </a:bodyPr>
            <a:lstStyle/>
            <a:p>
              <a:r>
                <a:rPr lang="en-US" sz="1800" b="1" kern="1200" noProof="0">
                  <a:solidFill>
                    <a:schemeClr val="tx1"/>
                  </a:solidFill>
                  <a:latin typeface="Arial"/>
                  <a:ea typeface="+mn-ea"/>
                  <a:cs typeface="+mn-cs"/>
                </a:rPr>
                <a:t>Learning Objectives</a:t>
              </a: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&lt;Learning objective&gt;</a:t>
            </a:r>
          </a:p>
          <a:p>
            <a:pPr lvl="0"/>
            <a:r>
              <a:rPr lang="en-US" dirty="0"/>
              <a:t>&lt;Learning objective&gt;</a:t>
            </a:r>
          </a:p>
          <a:p>
            <a:pPr lvl="0"/>
            <a:r>
              <a:rPr lang="en-US" dirty="0"/>
              <a:t>&lt;Learning objective&gt;</a:t>
            </a:r>
          </a:p>
        </p:txBody>
      </p:sp>
    </p:spTree>
    <p:extLst>
      <p:ext uri="{BB962C8B-B14F-4D97-AF65-F5344CB8AC3E}">
        <p14:creationId xmlns:p14="http://schemas.microsoft.com/office/powerpoint/2010/main" val="101486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lvl1pPr>
              <a:defRPr/>
            </a:lvl1pPr>
          </a:lstStyle>
          <a:p>
            <a:r>
              <a:rPr lang="en-US" noProof="0" dirty="0"/>
              <a:t>&lt;Page title&gt;</a:t>
            </a:r>
            <a:endParaRPr lang="en-US" dirty="0"/>
          </a:p>
        </p:txBody>
      </p:sp>
    </p:spTree>
    <p:extLst>
      <p:ext uri="{BB962C8B-B14F-4D97-AF65-F5344CB8AC3E}">
        <p14:creationId xmlns:p14="http://schemas.microsoft.com/office/powerpoint/2010/main" val="387103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&lt;level 1&gt;</a:t>
            </a:r>
          </a:p>
          <a:p>
            <a:pPr lvl="1"/>
            <a:r>
              <a:rPr lang="en-US" noProof="0" dirty="0"/>
              <a:t>&lt;level 2&gt;</a:t>
            </a:r>
          </a:p>
          <a:p>
            <a:pPr lvl="2"/>
            <a:r>
              <a:rPr lang="en-US" noProof="0" dirty="0"/>
              <a:t>&lt;level 3&gt;</a:t>
            </a:r>
          </a:p>
          <a:p>
            <a:pPr lvl="3"/>
            <a:r>
              <a:rPr lang="en-US" noProof="0" dirty="0"/>
              <a:t>&lt;level 4&gt;</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153112" cy="138499"/>
          </a:xfrm>
          <a:prstGeom prst="rect">
            <a:avLst/>
          </a:prstGeom>
          <a:noFill/>
        </p:spPr>
        <p:txBody>
          <a:bodyPr wrap="none" lIns="85730" tIns="0" rIns="0" bIns="0" rtlCol="0">
            <a:spAutoFit/>
          </a:bodyPr>
          <a:lstStyle/>
          <a:p>
            <a:pPr marL="0" indent="0" algn="l" defTabSz="816226">
              <a:buClr>
                <a:srgbClr val="000000"/>
              </a:buClr>
              <a:buFont typeface="Arial" pitchFamily="34" charset="0"/>
              <a:buNone/>
            </a:pPr>
            <a:r>
              <a:rPr lang="en-US" sz="900">
                <a:solidFill>
                  <a:srgbClr val="FFFFFF"/>
                </a:solidFill>
              </a:rPr>
              <a:t>© 2017 SAP</a:t>
            </a:r>
            <a:r>
              <a:rPr lang="en-US" sz="900" baseline="0">
                <a:solidFill>
                  <a:srgbClr val="FFFFFF"/>
                </a:solidFill>
              </a:rPr>
              <a:t> SE / SAP UCC Magdeburg</a:t>
            </a:r>
            <a:r>
              <a:rPr lang="en-US" sz="900">
                <a:solidFill>
                  <a:srgbClr val="FFFFFF"/>
                </a:solidFill>
              </a:rPr>
              <a:t>.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‹Nr.›</a:t>
            </a:fld>
            <a:endParaRPr lang="en-US" sz="900" noProof="0">
              <a:solidFill>
                <a:schemeClr val="bg1"/>
              </a:solidFill>
            </a:endParaRP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56" r:id="rId5"/>
    <p:sldLayoutId id="2147483759" r:id="rId6"/>
    <p:sldLayoutId id="2147483760" r:id="rId7"/>
    <p:sldLayoutId id="2147483746" r:id="rId8"/>
    <p:sldLayoutId id="2147483749" r:id="rId9"/>
    <p:sldLayoutId id="2147483750" r:id="rId10"/>
    <p:sldLayoutId id="2147483751" r:id="rId11"/>
    <p:sldLayoutId id="2147483752" r:id="rId12"/>
    <p:sldLayoutId id="2147483753" r:id="rId13"/>
    <p:sldLayoutId id="2147483754" r:id="rId14"/>
    <p:sldLayoutId id="2147483755" r:id="rId15"/>
    <p:sldLayoutId id="2147483745" r:id="rId16"/>
    <p:sldLayoutId id="2147483757" r:id="rId17"/>
    <p:sldLayoutId id="2147483758" r:id="rId18"/>
    <p:sldLayoutId id="2147483762" r:id="rId19"/>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201600" indent="-2016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00" kern="1200" baseline="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9.xml"/><Relationship Id="rId1" Type="http://schemas.openxmlformats.org/officeDocument/2006/relationships/vmlDrawing" Target="../drawings/vmlDrawing2.vml"/><Relationship Id="rId4" Type="http://schemas.openxmlformats.org/officeDocument/2006/relationships/image" Target="../media/image14.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Financial Accounting (FI)</a:t>
            </a:r>
            <a:endParaRPr lang="de-DE" dirty="0"/>
          </a:p>
        </p:txBody>
      </p:sp>
      <p:sp>
        <p:nvSpPr>
          <p:cNvPr id="3" name="Untertitel 2"/>
          <p:cNvSpPr>
            <a:spLocks noGrp="1"/>
          </p:cNvSpPr>
          <p:nvPr>
            <p:ph type="subTitle" idx="1"/>
          </p:nvPr>
        </p:nvSpPr>
        <p:spPr/>
        <p:txBody>
          <a:bodyPr/>
          <a:lstStyle/>
          <a:p>
            <a:r>
              <a:rPr lang="en-US" dirty="0"/>
              <a:t>Curriculum: Introduction to S/4HANA using Global Bike</a:t>
            </a:r>
          </a:p>
          <a:p>
            <a:endParaRPr lang="de-DE" dirty="0"/>
          </a:p>
        </p:txBody>
      </p:sp>
    </p:spTree>
    <p:extLst>
      <p:ext uri="{BB962C8B-B14F-4D97-AF65-F5344CB8AC3E}">
        <p14:creationId xmlns:p14="http://schemas.microsoft.com/office/powerpoint/2010/main" val="677613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t>Chart of Accounts</a:t>
            </a:r>
          </a:p>
          <a:p>
            <a:pPr lvl="1"/>
            <a:r>
              <a:rPr lang="en-US" altLang="de-DE" dirty="0"/>
              <a:t>A classification scheme consisting of a group of general ledger (G/L) accounts</a:t>
            </a:r>
          </a:p>
          <a:p>
            <a:pPr lvl="1"/>
            <a:r>
              <a:rPr lang="en-US" altLang="de-DE" dirty="0"/>
              <a:t>Provides a framework for the recording of values to ensure an orderly rendering of accounting data </a:t>
            </a:r>
          </a:p>
          <a:p>
            <a:pPr lvl="1"/>
            <a:r>
              <a:rPr lang="en-US" altLang="de-DE" dirty="0"/>
              <a:t>The G/L accounts it contains are used by one or more company codes.</a:t>
            </a:r>
          </a:p>
          <a:p>
            <a:pPr lvl="1"/>
            <a:endParaRPr lang="en-US" altLang="de-DE" dirty="0"/>
          </a:p>
          <a:p>
            <a:r>
              <a:rPr lang="en-US" altLang="de-DE" dirty="0"/>
              <a:t>Credit Control Area</a:t>
            </a:r>
          </a:p>
          <a:p>
            <a:pPr lvl="1"/>
            <a:r>
              <a:rPr lang="en-US" altLang="de-DE" dirty="0"/>
              <a:t>An organizational entity which grants and monitors a credit limit for customers.</a:t>
            </a:r>
          </a:p>
          <a:p>
            <a:pPr lvl="1"/>
            <a:r>
              <a:rPr lang="en-US" altLang="de-DE" dirty="0"/>
              <a:t>It can include one or more company codes</a:t>
            </a:r>
          </a:p>
          <a:p>
            <a:pPr lvl="1"/>
            <a:endParaRPr lang="en-US" altLang="de-DE" dirty="0"/>
          </a:p>
          <a:p>
            <a:r>
              <a:rPr lang="en-US" altLang="de-DE" dirty="0"/>
              <a:t>Business Area</a:t>
            </a:r>
          </a:p>
          <a:p>
            <a:pPr lvl="1"/>
            <a:r>
              <a:rPr lang="en-US" altLang="de-DE" dirty="0"/>
              <a:t>An organizational unit that represents a separate area of operations or responsibilities within an organization and to which value changes recorded in Financial Accounting can be allocated</a:t>
            </a:r>
          </a:p>
          <a:p>
            <a:pPr lvl="1"/>
            <a:r>
              <a:rPr lang="en-US" altLang="de-DE" dirty="0"/>
              <a:t>Financial statements can be created for business areas, and these statements can be used for various internal reporting purposes.</a:t>
            </a:r>
          </a:p>
          <a:p>
            <a:pPr lvl="1"/>
            <a:endParaRPr lang="en-US" altLang="de-DE" dirty="0"/>
          </a:p>
        </p:txBody>
      </p:sp>
      <p:sp>
        <p:nvSpPr>
          <p:cNvPr id="3" name="Titel 2"/>
          <p:cNvSpPr>
            <a:spLocks noGrp="1"/>
          </p:cNvSpPr>
          <p:nvPr>
            <p:ph type="title"/>
          </p:nvPr>
        </p:nvSpPr>
        <p:spPr/>
        <p:txBody>
          <a:bodyPr/>
          <a:lstStyle/>
          <a:p>
            <a:r>
              <a:rPr lang="en-US" altLang="de-DE"/>
              <a:t>FI Organizational Structure</a:t>
            </a:r>
            <a:endParaRPr lang="de-DE"/>
          </a:p>
        </p:txBody>
      </p:sp>
    </p:spTree>
    <p:extLst>
      <p:ext uri="{BB962C8B-B14F-4D97-AF65-F5344CB8AC3E}">
        <p14:creationId xmlns:p14="http://schemas.microsoft.com/office/powerpoint/2010/main" val="250179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Global Bike Structure for Financial Accounting</a:t>
            </a:r>
            <a:endParaRPr lang="de-DE"/>
          </a:p>
        </p:txBody>
      </p:sp>
      <p:grpSp>
        <p:nvGrpSpPr>
          <p:cNvPr id="25" name="Gruppieren 24"/>
          <p:cNvGrpSpPr/>
          <p:nvPr/>
        </p:nvGrpSpPr>
        <p:grpSpPr>
          <a:xfrm>
            <a:off x="2362800" y="1943206"/>
            <a:ext cx="7467600" cy="3887787"/>
            <a:chOff x="1042988" y="1557338"/>
            <a:chExt cx="7467600" cy="3887787"/>
          </a:xfrm>
        </p:grpSpPr>
        <p:sp>
          <p:nvSpPr>
            <p:cNvPr id="4" name="Line 10"/>
            <p:cNvSpPr>
              <a:spLocks noChangeShapeType="1"/>
            </p:cNvSpPr>
            <p:nvPr/>
          </p:nvSpPr>
          <p:spPr bwMode="white">
            <a:xfrm>
              <a:off x="4716463" y="3571875"/>
              <a:ext cx="2159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 name="Rectangle 5"/>
            <p:cNvSpPr>
              <a:spLocks noChangeArrowheads="1"/>
            </p:cNvSpPr>
            <p:nvPr/>
          </p:nvSpPr>
          <p:spPr bwMode="white">
            <a:xfrm>
              <a:off x="2781300" y="3284538"/>
              <a:ext cx="1954213" cy="593725"/>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 </a:t>
              </a:r>
            </a:p>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Chart of Accounts</a:t>
              </a:r>
            </a:p>
          </p:txBody>
        </p:sp>
        <p:sp>
          <p:nvSpPr>
            <p:cNvPr id="6" name="Rectangle 5"/>
            <p:cNvSpPr>
              <a:spLocks noChangeArrowheads="1"/>
            </p:cNvSpPr>
            <p:nvPr/>
          </p:nvSpPr>
          <p:spPr bwMode="white">
            <a:xfrm>
              <a:off x="3114675" y="1557338"/>
              <a:ext cx="1312863" cy="349250"/>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7" name="Line 10"/>
            <p:cNvSpPr>
              <a:spLocks noChangeShapeType="1"/>
            </p:cNvSpPr>
            <p:nvPr/>
          </p:nvSpPr>
          <p:spPr bwMode="white">
            <a:xfrm>
              <a:off x="1835150" y="2276475"/>
              <a:ext cx="38163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8" name="Rectangle 5"/>
            <p:cNvSpPr>
              <a:spLocks noChangeArrowheads="1"/>
            </p:cNvSpPr>
            <p:nvPr/>
          </p:nvSpPr>
          <p:spPr bwMode="white">
            <a:xfrm>
              <a:off x="1042988" y="2565400"/>
              <a:ext cx="1720850" cy="349250"/>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 Inc.</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9" name="Rectangle 5"/>
            <p:cNvSpPr>
              <a:spLocks noChangeArrowheads="1"/>
            </p:cNvSpPr>
            <p:nvPr/>
          </p:nvSpPr>
          <p:spPr bwMode="white">
            <a:xfrm>
              <a:off x="4140200" y="2565400"/>
              <a:ext cx="2917825" cy="349250"/>
            </a:xfrm>
            <a:prstGeom prst="rect">
              <a:avLst/>
            </a:prstGeom>
            <a:solidFill>
              <a:schemeClr val="tx2"/>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 Germany GmbH</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10" name="Line 8"/>
            <p:cNvSpPr>
              <a:spLocks noChangeShapeType="1"/>
            </p:cNvSpPr>
            <p:nvPr/>
          </p:nvSpPr>
          <p:spPr bwMode="white">
            <a:xfrm>
              <a:off x="183515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1" name="Line 8"/>
            <p:cNvSpPr>
              <a:spLocks noChangeShapeType="1"/>
            </p:cNvSpPr>
            <p:nvPr/>
          </p:nvSpPr>
          <p:spPr bwMode="white">
            <a:xfrm>
              <a:off x="565150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2" name="Line 8"/>
            <p:cNvSpPr>
              <a:spLocks noChangeShapeType="1"/>
            </p:cNvSpPr>
            <p:nvPr/>
          </p:nvSpPr>
          <p:spPr bwMode="white">
            <a:xfrm>
              <a:off x="2627313" y="2924175"/>
              <a:ext cx="0" cy="647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3" name="Line 8"/>
            <p:cNvSpPr>
              <a:spLocks noChangeShapeType="1"/>
            </p:cNvSpPr>
            <p:nvPr/>
          </p:nvSpPr>
          <p:spPr bwMode="white">
            <a:xfrm>
              <a:off x="4932363" y="2924175"/>
              <a:ext cx="0" cy="647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4" name="Rectangle 5"/>
            <p:cNvSpPr>
              <a:spLocks noChangeArrowheads="1"/>
            </p:cNvSpPr>
            <p:nvPr/>
          </p:nvSpPr>
          <p:spPr bwMode="white">
            <a:xfrm>
              <a:off x="7918450" y="1557338"/>
              <a:ext cx="5683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Client</a:t>
              </a:r>
              <a:endParaRPr lang="de-DE" altLang="de-DE" sz="1200" b="0">
                <a:ea typeface="Arial Unicode MS" panose="020B0604020202020204" pitchFamily="34" charset="-128"/>
                <a:cs typeface="Arial Unicode MS" panose="020B0604020202020204" pitchFamily="34" charset="-128"/>
              </a:endParaRPr>
            </a:p>
          </p:txBody>
        </p:sp>
        <p:sp>
          <p:nvSpPr>
            <p:cNvPr id="15" name="Rectangle 5"/>
            <p:cNvSpPr>
              <a:spLocks noChangeArrowheads="1"/>
            </p:cNvSpPr>
            <p:nvPr/>
          </p:nvSpPr>
          <p:spPr bwMode="white">
            <a:xfrm>
              <a:off x="7680325" y="2524125"/>
              <a:ext cx="83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Company</a:t>
              </a:r>
            </a:p>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Code</a:t>
              </a:r>
              <a:endParaRPr lang="de-DE" altLang="de-DE" sz="1200" b="0">
                <a:ea typeface="Arial Unicode MS" panose="020B0604020202020204" pitchFamily="34" charset="-128"/>
                <a:cs typeface="Arial Unicode MS" panose="020B0604020202020204" pitchFamily="34" charset="-128"/>
              </a:endParaRPr>
            </a:p>
          </p:txBody>
        </p:sp>
        <p:sp>
          <p:nvSpPr>
            <p:cNvPr id="16" name="Line 8"/>
            <p:cNvSpPr>
              <a:spLocks noChangeShapeType="1"/>
            </p:cNvSpPr>
            <p:nvPr/>
          </p:nvSpPr>
          <p:spPr bwMode="white">
            <a:xfrm>
              <a:off x="3779838" y="1916113"/>
              <a:ext cx="0" cy="3603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7" name="Rectangle 5"/>
            <p:cNvSpPr>
              <a:spLocks noChangeArrowheads="1"/>
            </p:cNvSpPr>
            <p:nvPr/>
          </p:nvSpPr>
          <p:spPr bwMode="white">
            <a:xfrm>
              <a:off x="7380288" y="4987925"/>
              <a:ext cx="111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Credit Control</a:t>
              </a:r>
            </a:p>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Area</a:t>
              </a:r>
              <a:endParaRPr lang="de-DE" altLang="de-DE" sz="1200" b="0">
                <a:ea typeface="Arial Unicode MS" panose="020B0604020202020204" pitchFamily="34" charset="-128"/>
                <a:cs typeface="Arial Unicode MS" panose="020B0604020202020204" pitchFamily="34" charset="-128"/>
              </a:endParaRPr>
            </a:p>
          </p:txBody>
        </p:sp>
        <p:sp>
          <p:nvSpPr>
            <p:cNvPr id="18" name="Rectangle 5"/>
            <p:cNvSpPr>
              <a:spLocks noChangeArrowheads="1"/>
            </p:cNvSpPr>
            <p:nvPr/>
          </p:nvSpPr>
          <p:spPr bwMode="white">
            <a:xfrm>
              <a:off x="1042988" y="5013325"/>
              <a:ext cx="6049962" cy="349250"/>
            </a:xfrm>
            <a:prstGeom prst="rect">
              <a:avLst/>
            </a:prstGeom>
            <a:solidFill>
              <a:schemeClr val="tx2"/>
            </a:solidFill>
            <a:ln w="12700" algn="ctr">
              <a:solidFill>
                <a:schemeClr val="tx1"/>
              </a:solidFill>
              <a:miter lim="800000"/>
              <a:headEnd/>
              <a:tailEnd/>
            </a:ln>
          </p:spPr>
          <p:txBody>
            <a:bodyPr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Credit Control</a:t>
              </a:r>
            </a:p>
          </p:txBody>
        </p:sp>
        <p:sp>
          <p:nvSpPr>
            <p:cNvPr id="19" name="Line 10"/>
            <p:cNvSpPr>
              <a:spLocks noChangeShapeType="1"/>
            </p:cNvSpPr>
            <p:nvPr/>
          </p:nvSpPr>
          <p:spPr bwMode="white">
            <a:xfrm>
              <a:off x="2627313" y="3571875"/>
              <a:ext cx="1444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0" name="Rectangle 5"/>
            <p:cNvSpPr>
              <a:spLocks noChangeArrowheads="1"/>
            </p:cNvSpPr>
            <p:nvPr/>
          </p:nvSpPr>
          <p:spPr bwMode="white">
            <a:xfrm>
              <a:off x="7691438" y="3355975"/>
              <a:ext cx="806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Chart of</a:t>
              </a:r>
            </a:p>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Accounts</a:t>
              </a:r>
              <a:endParaRPr lang="de-DE" altLang="de-DE" sz="1200" b="0">
                <a:ea typeface="Arial Unicode MS" panose="020B0604020202020204" pitchFamily="34" charset="-128"/>
                <a:cs typeface="Arial Unicode MS" panose="020B0604020202020204" pitchFamily="34" charset="-128"/>
              </a:endParaRPr>
            </a:p>
          </p:txBody>
        </p:sp>
        <p:sp>
          <p:nvSpPr>
            <p:cNvPr id="21" name="Rectangle 5"/>
            <p:cNvSpPr>
              <a:spLocks noChangeArrowheads="1"/>
            </p:cNvSpPr>
            <p:nvPr/>
          </p:nvSpPr>
          <p:spPr bwMode="white">
            <a:xfrm>
              <a:off x="1042988" y="4221163"/>
              <a:ext cx="6049962" cy="349250"/>
            </a:xfrm>
            <a:prstGeom prst="rect">
              <a:avLst/>
            </a:prstGeom>
            <a:solidFill>
              <a:schemeClr val="tx2"/>
            </a:solidFill>
            <a:ln w="12700" algn="ctr">
              <a:solidFill>
                <a:schemeClr val="tx1"/>
              </a:solidFill>
              <a:miter lim="800000"/>
              <a:headEnd/>
              <a:tailEnd/>
            </a:ln>
          </p:spPr>
          <p:txBody>
            <a:bodyPr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Bikes</a:t>
              </a:r>
            </a:p>
          </p:txBody>
        </p:sp>
        <p:sp>
          <p:nvSpPr>
            <p:cNvPr id="22" name="Rectangle 5"/>
            <p:cNvSpPr>
              <a:spLocks noChangeArrowheads="1"/>
            </p:cNvSpPr>
            <p:nvPr/>
          </p:nvSpPr>
          <p:spPr bwMode="white">
            <a:xfrm>
              <a:off x="7337425" y="4233863"/>
              <a:ext cx="11604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Business Area</a:t>
              </a:r>
              <a:endParaRPr lang="de-DE" altLang="de-DE" sz="1200" b="0">
                <a:ea typeface="Arial Unicode MS" panose="020B0604020202020204" pitchFamily="34" charset="-128"/>
                <a:cs typeface="Arial Unicode MS" panose="020B0604020202020204" pitchFamily="34" charset="-128"/>
              </a:endParaRPr>
            </a:p>
          </p:txBody>
        </p:sp>
        <p:sp>
          <p:nvSpPr>
            <p:cNvPr id="23" name="Line 8"/>
            <p:cNvSpPr>
              <a:spLocks noChangeShapeType="1"/>
            </p:cNvSpPr>
            <p:nvPr/>
          </p:nvSpPr>
          <p:spPr bwMode="white">
            <a:xfrm>
              <a:off x="1835150" y="2924175"/>
              <a:ext cx="0" cy="12969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4" name="Line 8"/>
            <p:cNvSpPr>
              <a:spLocks noChangeShapeType="1"/>
            </p:cNvSpPr>
            <p:nvPr/>
          </p:nvSpPr>
          <p:spPr bwMode="white">
            <a:xfrm>
              <a:off x="5651500" y="2924175"/>
              <a:ext cx="0" cy="12969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grpSp>
    </p:spTree>
    <p:extLst>
      <p:ext uri="{BB962C8B-B14F-4D97-AF65-F5344CB8AC3E}">
        <p14:creationId xmlns:p14="http://schemas.microsoft.com/office/powerpoint/2010/main" val="1392818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Global Bike Enterprise Structure in SAP ERP (Accounting)</a:t>
            </a:r>
            <a:endParaRPr lang="de-DE"/>
          </a:p>
        </p:txBody>
      </p:sp>
      <p:grpSp>
        <p:nvGrpSpPr>
          <p:cNvPr id="34" name="Gruppieren 33"/>
          <p:cNvGrpSpPr/>
          <p:nvPr/>
        </p:nvGrpSpPr>
        <p:grpSpPr>
          <a:xfrm>
            <a:off x="1638900" y="1410600"/>
            <a:ext cx="8915400" cy="4953000"/>
            <a:chOff x="76200" y="1219200"/>
            <a:chExt cx="8915400" cy="4953000"/>
          </a:xfrm>
        </p:grpSpPr>
        <p:sp>
          <p:nvSpPr>
            <p:cNvPr id="4" name="Rectangle 5"/>
            <p:cNvSpPr>
              <a:spLocks noChangeArrowheads="1"/>
            </p:cNvSpPr>
            <p:nvPr/>
          </p:nvSpPr>
          <p:spPr bwMode="white">
            <a:xfrm>
              <a:off x="7335838" y="5084763"/>
              <a:ext cx="1268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Controlling Area</a:t>
              </a:r>
            </a:p>
            <a:p>
              <a:pPr algn="r" eaLnBrk="1" hangingPunct="1">
                <a:spcBef>
                  <a:spcPct val="0"/>
                </a:spcBef>
                <a:buClr>
                  <a:schemeClr val="accent1"/>
                </a:buClr>
                <a:buSzPct val="80000"/>
              </a:pPr>
              <a:r>
                <a:rPr lang="de-DE" altLang="de-DE" sz="800" b="0">
                  <a:ea typeface="Arial Unicode MS" panose="020B0604020202020204" pitchFamily="34" charset="-128"/>
                  <a:cs typeface="Arial Unicode MS" panose="020B0604020202020204" pitchFamily="34" charset="-128"/>
                </a:rPr>
                <a:t>(see Controlling unit)</a:t>
              </a:r>
            </a:p>
          </p:txBody>
        </p:sp>
        <p:sp>
          <p:nvSpPr>
            <p:cNvPr id="5" name="Rectangle 5"/>
            <p:cNvSpPr>
              <a:spLocks noChangeArrowheads="1"/>
            </p:cNvSpPr>
            <p:nvPr/>
          </p:nvSpPr>
          <p:spPr bwMode="white">
            <a:xfrm>
              <a:off x="7113588" y="5516563"/>
              <a:ext cx="1463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Operating Concern</a:t>
              </a:r>
            </a:p>
            <a:p>
              <a:pPr algn="r" eaLnBrk="1" hangingPunct="1">
                <a:spcBef>
                  <a:spcPct val="0"/>
                </a:spcBef>
                <a:buClr>
                  <a:schemeClr val="accent1"/>
                </a:buClr>
                <a:buSzPct val="80000"/>
              </a:pPr>
              <a:r>
                <a:rPr lang="de-DE" altLang="de-DE" sz="800" b="0">
                  <a:ea typeface="Arial Unicode MS" panose="020B0604020202020204" pitchFamily="34" charset="-128"/>
                  <a:cs typeface="Arial Unicode MS" panose="020B0604020202020204" pitchFamily="34" charset="-128"/>
                </a:rPr>
                <a:t>(see Controlling unit)</a:t>
              </a:r>
            </a:p>
          </p:txBody>
        </p:sp>
        <p:sp>
          <p:nvSpPr>
            <p:cNvPr id="6" name="Rectangle 5"/>
            <p:cNvSpPr>
              <a:spLocks noChangeArrowheads="1"/>
            </p:cNvSpPr>
            <p:nvPr/>
          </p:nvSpPr>
          <p:spPr bwMode="white">
            <a:xfrm>
              <a:off x="7747000" y="3933825"/>
              <a:ext cx="83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Company</a:t>
              </a:r>
            </a:p>
            <a:p>
              <a:pPr algn="r" eaLnBrk="1" hangingPunct="1">
                <a:spcBef>
                  <a:spcPct val="0"/>
                </a:spcBef>
                <a:buClr>
                  <a:schemeClr val="accent1"/>
                </a:buClr>
                <a:buSzPct val="80000"/>
              </a:pPr>
              <a:r>
                <a:rPr lang="en-US" altLang="de-DE" sz="1200" b="0">
                  <a:ea typeface="Arial Unicode MS" panose="020B0604020202020204" pitchFamily="34" charset="-128"/>
                  <a:cs typeface="Arial Unicode MS" panose="020B0604020202020204" pitchFamily="34" charset="-128"/>
                </a:rPr>
                <a:t>Code</a:t>
              </a:r>
              <a:endParaRPr lang="de-DE" altLang="de-DE" sz="800" b="0">
                <a:ea typeface="Arial Unicode MS" panose="020B0604020202020204" pitchFamily="34" charset="-128"/>
                <a:cs typeface="Arial Unicode MS" panose="020B0604020202020204" pitchFamily="34" charset="-128"/>
              </a:endParaRPr>
            </a:p>
          </p:txBody>
        </p:sp>
        <p:sp>
          <p:nvSpPr>
            <p:cNvPr id="7" name="AutoShape 76"/>
            <p:cNvSpPr>
              <a:spLocks noChangeArrowheads="1"/>
            </p:cNvSpPr>
            <p:nvPr/>
          </p:nvSpPr>
          <p:spPr bwMode="auto">
            <a:xfrm>
              <a:off x="76200" y="1219200"/>
              <a:ext cx="8915400" cy="4953000"/>
            </a:xfrm>
            <a:prstGeom prst="parallelogram">
              <a:avLst>
                <a:gd name="adj" fmla="val 45000"/>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8" name="Rectangle 77"/>
            <p:cNvSpPr>
              <a:spLocks noChangeArrowheads="1"/>
            </p:cNvSpPr>
            <p:nvPr/>
          </p:nvSpPr>
          <p:spPr bwMode="auto">
            <a:xfrm>
              <a:off x="177799" y="5862638"/>
              <a:ext cx="2616815" cy="29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spcBef>
                  <a:spcPct val="50000"/>
                </a:spcBef>
                <a:buClrTx/>
                <a:buFontTx/>
                <a:buNone/>
              </a:pPr>
              <a:r>
                <a:rPr lang="en-US" altLang="de-DE" sz="1600"/>
                <a:t>Client Global Bike</a:t>
              </a:r>
            </a:p>
          </p:txBody>
        </p:sp>
        <p:sp>
          <p:nvSpPr>
            <p:cNvPr id="9" name="AutoShape 78"/>
            <p:cNvSpPr>
              <a:spLocks noChangeArrowheads="1"/>
            </p:cNvSpPr>
            <p:nvPr/>
          </p:nvSpPr>
          <p:spPr bwMode="auto">
            <a:xfrm>
              <a:off x="304800" y="1293813"/>
              <a:ext cx="8534400" cy="4568825"/>
            </a:xfrm>
            <a:prstGeom prst="parallelogram">
              <a:avLst>
                <a:gd name="adj" fmla="val 45065"/>
              </a:avLst>
            </a:prstGeom>
            <a:gradFill rotWithShape="0">
              <a:gsLst>
                <a:gs pos="0">
                  <a:srgbClr val="D9395F"/>
                </a:gs>
                <a:gs pos="100000">
                  <a:srgbClr val="641A2C"/>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D9395F"/>
              </a:extrusionClr>
              <a:contourClr>
                <a:srgbClr val="D9395F"/>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0" name="Text Box 79"/>
            <p:cNvSpPr txBox="1">
              <a:spLocks noChangeArrowheads="1"/>
            </p:cNvSpPr>
            <p:nvPr/>
          </p:nvSpPr>
          <p:spPr bwMode="auto">
            <a:xfrm>
              <a:off x="228600" y="5572125"/>
              <a:ext cx="36957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  Operating Concern (global) GL00</a:t>
              </a:r>
            </a:p>
          </p:txBody>
        </p:sp>
        <p:sp>
          <p:nvSpPr>
            <p:cNvPr id="11" name="AutoShape 80"/>
            <p:cNvSpPr>
              <a:spLocks noChangeArrowheads="1"/>
            </p:cNvSpPr>
            <p:nvPr/>
          </p:nvSpPr>
          <p:spPr bwMode="auto">
            <a:xfrm>
              <a:off x="2924175" y="1365250"/>
              <a:ext cx="3952875" cy="4121150"/>
            </a:xfrm>
            <a:prstGeom prst="parallelogram">
              <a:avLst>
                <a:gd name="adj" fmla="val 46384"/>
              </a:avLst>
            </a:prstGeom>
            <a:solidFill>
              <a:srgbClr val="FFCC99"/>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CC99"/>
              </a:extrusionClr>
              <a:contourClr>
                <a:srgbClr val="FFCC99"/>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2" name="Text Box 81"/>
            <p:cNvSpPr txBox="1">
              <a:spLocks noChangeArrowheads="1"/>
            </p:cNvSpPr>
            <p:nvPr/>
          </p:nvSpPr>
          <p:spPr bwMode="auto">
            <a:xfrm>
              <a:off x="2924175" y="5195888"/>
              <a:ext cx="237648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CA Europe EU00</a:t>
              </a:r>
            </a:p>
          </p:txBody>
        </p:sp>
        <p:sp>
          <p:nvSpPr>
            <p:cNvPr id="13" name="AutoShape 82"/>
            <p:cNvSpPr>
              <a:spLocks noChangeArrowheads="1"/>
            </p:cNvSpPr>
            <p:nvPr/>
          </p:nvSpPr>
          <p:spPr bwMode="auto">
            <a:xfrm>
              <a:off x="539750" y="1370013"/>
              <a:ext cx="3960813" cy="4121150"/>
            </a:xfrm>
            <a:prstGeom prst="parallelogram">
              <a:avLst>
                <a:gd name="adj" fmla="val 46894"/>
              </a:avLst>
            </a:prstGeom>
            <a:solidFill>
              <a:srgbClr val="FFCC99"/>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CC99"/>
              </a:extrusionClr>
              <a:contourClr>
                <a:srgbClr val="FFCC99"/>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4" name="Text Box 83"/>
            <p:cNvSpPr txBox="1">
              <a:spLocks noChangeArrowheads="1"/>
            </p:cNvSpPr>
            <p:nvPr/>
          </p:nvSpPr>
          <p:spPr bwMode="auto">
            <a:xfrm>
              <a:off x="539750" y="5200650"/>
              <a:ext cx="2160588"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CA North Am. NA00</a:t>
              </a:r>
            </a:p>
          </p:txBody>
        </p:sp>
        <p:sp>
          <p:nvSpPr>
            <p:cNvPr id="15" name="AutoShape 84"/>
            <p:cNvSpPr>
              <a:spLocks noChangeArrowheads="1"/>
            </p:cNvSpPr>
            <p:nvPr/>
          </p:nvSpPr>
          <p:spPr bwMode="auto">
            <a:xfrm>
              <a:off x="5370513" y="1360488"/>
              <a:ext cx="3305175" cy="4121150"/>
            </a:xfrm>
            <a:prstGeom prst="parallelogram">
              <a:avLst>
                <a:gd name="adj" fmla="val 57060"/>
              </a:avLst>
            </a:prstGeom>
            <a:solidFill>
              <a:srgbClr val="96969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969696"/>
                </a:solidFill>
              </a:endParaRPr>
            </a:p>
          </p:txBody>
        </p:sp>
        <p:sp>
          <p:nvSpPr>
            <p:cNvPr id="16" name="Text Box 85"/>
            <p:cNvSpPr txBox="1">
              <a:spLocks noChangeArrowheads="1"/>
            </p:cNvSpPr>
            <p:nvPr/>
          </p:nvSpPr>
          <p:spPr bwMode="auto">
            <a:xfrm>
              <a:off x="5372100" y="5191125"/>
              <a:ext cx="172085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spcBef>
                  <a:spcPct val="50000"/>
                </a:spcBef>
                <a:buClrTx/>
                <a:buFontTx/>
                <a:buNone/>
              </a:pPr>
              <a:r>
                <a:rPr lang="en-US" altLang="de-DE" sz="1600">
                  <a:solidFill>
                    <a:srgbClr val="DDDDDD"/>
                  </a:solidFill>
                  <a:cs typeface="Times New Roman" panose="02020603050405020304" pitchFamily="18" charset="0"/>
                </a:rPr>
                <a:t>CA Asia AS00</a:t>
              </a:r>
            </a:p>
          </p:txBody>
        </p:sp>
        <p:sp>
          <p:nvSpPr>
            <p:cNvPr id="17" name="AutoShape 86"/>
            <p:cNvSpPr>
              <a:spLocks noChangeArrowheads="1"/>
            </p:cNvSpPr>
            <p:nvPr/>
          </p:nvSpPr>
          <p:spPr bwMode="auto">
            <a:xfrm>
              <a:off x="755650" y="1484313"/>
              <a:ext cx="7704138" cy="3600450"/>
            </a:xfrm>
            <a:prstGeom prst="parallelogram">
              <a:avLst>
                <a:gd name="adj" fmla="val 45530"/>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8" name="Text Box 87"/>
            <p:cNvSpPr txBox="1">
              <a:spLocks noChangeArrowheads="1"/>
            </p:cNvSpPr>
            <p:nvPr/>
          </p:nvSpPr>
          <p:spPr bwMode="auto">
            <a:xfrm>
              <a:off x="827088" y="4797425"/>
              <a:ext cx="43211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Credit Control Area (global) GL00</a:t>
              </a:r>
            </a:p>
          </p:txBody>
        </p:sp>
        <p:sp>
          <p:nvSpPr>
            <p:cNvPr id="19" name="AutoShape 88"/>
            <p:cNvSpPr>
              <a:spLocks noChangeArrowheads="1"/>
            </p:cNvSpPr>
            <p:nvPr/>
          </p:nvSpPr>
          <p:spPr bwMode="auto">
            <a:xfrm>
              <a:off x="971550" y="1557338"/>
              <a:ext cx="7345363" cy="3167062"/>
            </a:xfrm>
            <a:prstGeom prst="parallelogram">
              <a:avLst>
                <a:gd name="adj" fmla="val 46365"/>
              </a:avLst>
            </a:prstGeom>
            <a:gradFill rotWithShape="0">
              <a:gsLst>
                <a:gs pos="0">
                  <a:srgbClr val="D6A4F4"/>
                </a:gs>
                <a:gs pos="100000">
                  <a:srgbClr val="634C71"/>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D6A4F4"/>
              </a:extrusionClr>
              <a:contourClr>
                <a:srgbClr val="D6A4F4"/>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20" name="Text Box 89"/>
            <p:cNvSpPr txBox="1">
              <a:spLocks noChangeArrowheads="1"/>
            </p:cNvSpPr>
            <p:nvPr/>
          </p:nvSpPr>
          <p:spPr bwMode="auto">
            <a:xfrm>
              <a:off x="1042988" y="4437063"/>
              <a:ext cx="442277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Chart of Accounts (global) GL00</a:t>
              </a:r>
            </a:p>
          </p:txBody>
        </p:sp>
        <p:sp>
          <p:nvSpPr>
            <p:cNvPr id="21" name="AutoShape 90"/>
            <p:cNvSpPr>
              <a:spLocks noChangeArrowheads="1"/>
            </p:cNvSpPr>
            <p:nvPr/>
          </p:nvSpPr>
          <p:spPr bwMode="auto">
            <a:xfrm>
              <a:off x="1258888" y="1628775"/>
              <a:ext cx="2233612" cy="2663825"/>
            </a:xfrm>
            <a:prstGeom prst="parallelogram">
              <a:avLst>
                <a:gd name="adj" fmla="val 54685"/>
              </a:avLst>
            </a:prstGeom>
            <a:gradFill rotWithShape="0">
              <a:gsLst>
                <a:gs pos="0">
                  <a:srgbClr val="99FF66"/>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22" name="Text Box 91"/>
            <p:cNvSpPr txBox="1">
              <a:spLocks noChangeArrowheads="1"/>
            </p:cNvSpPr>
            <p:nvPr/>
          </p:nvSpPr>
          <p:spPr bwMode="auto">
            <a:xfrm>
              <a:off x="1331913" y="4005263"/>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r>
                <a:rPr lang="en-US" altLang="de-DE" sz="1600"/>
                <a:t>CC US00</a:t>
              </a:r>
              <a:r>
                <a:rPr lang="en-US" altLang="de-DE" sz="1400"/>
                <a:t>     </a:t>
              </a:r>
            </a:p>
          </p:txBody>
        </p:sp>
        <p:sp>
          <p:nvSpPr>
            <p:cNvPr id="23" name="AutoShape 92"/>
            <p:cNvSpPr>
              <a:spLocks noChangeArrowheads="1"/>
            </p:cNvSpPr>
            <p:nvPr/>
          </p:nvSpPr>
          <p:spPr bwMode="auto">
            <a:xfrm>
              <a:off x="2411413" y="1628775"/>
              <a:ext cx="1800225" cy="2663825"/>
            </a:xfrm>
            <a:prstGeom prst="parallelogram">
              <a:avLst>
                <a:gd name="adj" fmla="val 67514"/>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24" name="Text Box 93"/>
            <p:cNvSpPr txBox="1">
              <a:spLocks noChangeArrowheads="1"/>
            </p:cNvSpPr>
            <p:nvPr/>
          </p:nvSpPr>
          <p:spPr bwMode="auto">
            <a:xfrm rot="-3927524">
              <a:off x="2366963" y="3638550"/>
              <a:ext cx="1047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r>
                <a:rPr lang="en-US" altLang="de-DE" sz="1600">
                  <a:solidFill>
                    <a:srgbClr val="DDDDDD"/>
                  </a:solidFill>
                </a:rPr>
                <a:t>CC CA00</a:t>
              </a:r>
              <a:endParaRPr lang="en-US" altLang="de-DE" sz="1400">
                <a:solidFill>
                  <a:srgbClr val="DDDDDD"/>
                </a:solidFill>
              </a:endParaRPr>
            </a:p>
          </p:txBody>
        </p:sp>
        <p:sp>
          <p:nvSpPr>
            <p:cNvPr id="25" name="AutoShape 94"/>
            <p:cNvSpPr>
              <a:spLocks noChangeArrowheads="1"/>
            </p:cNvSpPr>
            <p:nvPr/>
          </p:nvSpPr>
          <p:spPr bwMode="auto">
            <a:xfrm>
              <a:off x="3419475" y="1628775"/>
              <a:ext cx="2233613" cy="2663825"/>
            </a:xfrm>
            <a:prstGeom prst="parallelogram">
              <a:avLst>
                <a:gd name="adj" fmla="val 54685"/>
              </a:avLst>
            </a:prstGeom>
            <a:gradFill rotWithShape="0">
              <a:gsLst>
                <a:gs pos="0">
                  <a:srgbClr val="99FF66"/>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26" name="Text Box 95"/>
            <p:cNvSpPr txBox="1">
              <a:spLocks noChangeArrowheads="1"/>
            </p:cNvSpPr>
            <p:nvPr/>
          </p:nvSpPr>
          <p:spPr bwMode="auto">
            <a:xfrm>
              <a:off x="3482975" y="4000500"/>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r>
                <a:rPr lang="en-US" altLang="de-DE" sz="1600"/>
                <a:t>CC DE00</a:t>
              </a:r>
              <a:r>
                <a:rPr lang="en-US" altLang="de-DE" sz="1400"/>
                <a:t>     </a:t>
              </a:r>
            </a:p>
          </p:txBody>
        </p:sp>
        <p:sp>
          <p:nvSpPr>
            <p:cNvPr id="27" name="AutoShape 96"/>
            <p:cNvSpPr>
              <a:spLocks noChangeArrowheads="1"/>
            </p:cNvSpPr>
            <p:nvPr/>
          </p:nvSpPr>
          <p:spPr bwMode="auto">
            <a:xfrm>
              <a:off x="4572000" y="1628775"/>
              <a:ext cx="1800225" cy="2663825"/>
            </a:xfrm>
            <a:prstGeom prst="parallelogram">
              <a:avLst>
                <a:gd name="adj" fmla="val 67514"/>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28" name="Text Box 97"/>
            <p:cNvSpPr txBox="1">
              <a:spLocks noChangeArrowheads="1"/>
            </p:cNvSpPr>
            <p:nvPr/>
          </p:nvSpPr>
          <p:spPr bwMode="auto">
            <a:xfrm rot="-3927524">
              <a:off x="4521200" y="3665538"/>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r>
                <a:rPr lang="en-US" altLang="de-DE" sz="1600">
                  <a:solidFill>
                    <a:srgbClr val="DDDDDD"/>
                  </a:solidFill>
                </a:rPr>
                <a:t>CC GB00</a:t>
              </a:r>
              <a:endParaRPr lang="en-US" altLang="de-DE" sz="1400">
                <a:solidFill>
                  <a:srgbClr val="DDDDDD"/>
                </a:solidFill>
              </a:endParaRPr>
            </a:p>
          </p:txBody>
        </p:sp>
        <p:sp>
          <p:nvSpPr>
            <p:cNvPr id="29" name="AutoShape 98"/>
            <p:cNvSpPr>
              <a:spLocks noChangeArrowheads="1"/>
            </p:cNvSpPr>
            <p:nvPr/>
          </p:nvSpPr>
          <p:spPr bwMode="auto">
            <a:xfrm>
              <a:off x="5651500" y="1700213"/>
              <a:ext cx="1800225" cy="2663825"/>
            </a:xfrm>
            <a:prstGeom prst="parallelogram">
              <a:avLst>
                <a:gd name="adj" fmla="val 67514"/>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0" name="AutoShape 99"/>
            <p:cNvSpPr>
              <a:spLocks noChangeArrowheads="1"/>
            </p:cNvSpPr>
            <p:nvPr/>
          </p:nvSpPr>
          <p:spPr bwMode="auto">
            <a:xfrm>
              <a:off x="6324600" y="1700213"/>
              <a:ext cx="1800225" cy="2663825"/>
            </a:xfrm>
            <a:prstGeom prst="parallelogram">
              <a:avLst>
                <a:gd name="adj" fmla="val 67514"/>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1" name="AutoShape 100"/>
            <p:cNvSpPr>
              <a:spLocks noChangeArrowheads="1"/>
            </p:cNvSpPr>
            <p:nvPr/>
          </p:nvSpPr>
          <p:spPr bwMode="auto">
            <a:xfrm>
              <a:off x="1600200" y="1941513"/>
              <a:ext cx="7239000" cy="381000"/>
            </a:xfrm>
            <a:prstGeom prst="parallelogram">
              <a:avLst>
                <a:gd name="adj" fmla="val 43894"/>
              </a:avLst>
            </a:prstGeom>
            <a:gradFill rotWithShape="0">
              <a:gsLst>
                <a:gs pos="0">
                  <a:srgbClr val="1FD985"/>
                </a:gs>
                <a:gs pos="100000">
                  <a:srgbClr val="12824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1FD985"/>
              </a:extrusionClr>
              <a:contourClr>
                <a:srgbClr val="1FD985"/>
              </a:contourClr>
            </a:sp3d>
          </p:spPr>
          <p:txBody>
            <a:bodyPr wrap="none" lIns="0" tIns="0" rIns="0" bIns="0" anchor="ctr">
              <a:flatTx/>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r>
                <a:rPr lang="en-US" altLang="de-DE" sz="1600">
                  <a:solidFill>
                    <a:srgbClr val="FFFF66"/>
                  </a:solidFill>
                </a:rPr>
                <a:t>Business Area – Bikes BI00</a:t>
              </a:r>
            </a:p>
          </p:txBody>
        </p:sp>
        <p:sp>
          <p:nvSpPr>
            <p:cNvPr id="32" name="Text Box 101"/>
            <p:cNvSpPr txBox="1">
              <a:spLocks noChangeArrowheads="1"/>
            </p:cNvSpPr>
            <p:nvPr/>
          </p:nvSpPr>
          <p:spPr bwMode="auto">
            <a:xfrm rot="-3927524">
              <a:off x="5584825" y="3711575"/>
              <a:ext cx="1047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r>
                <a:rPr lang="en-US" altLang="de-DE" sz="1600">
                  <a:solidFill>
                    <a:srgbClr val="DDDDDD"/>
                  </a:solidFill>
                </a:rPr>
                <a:t>CC AU00</a:t>
              </a:r>
              <a:endParaRPr lang="en-US" altLang="de-DE" sz="1400">
                <a:solidFill>
                  <a:srgbClr val="DDDDDD"/>
                </a:solidFill>
              </a:endParaRPr>
            </a:p>
          </p:txBody>
        </p:sp>
        <p:sp>
          <p:nvSpPr>
            <p:cNvPr id="33" name="Text Box 102"/>
            <p:cNvSpPr txBox="1">
              <a:spLocks noChangeArrowheads="1"/>
            </p:cNvSpPr>
            <p:nvPr/>
          </p:nvSpPr>
          <p:spPr bwMode="auto">
            <a:xfrm rot="-3927524">
              <a:off x="6327775" y="3727450"/>
              <a:ext cx="1003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spcBef>
                  <a:spcPct val="0"/>
                </a:spcBef>
                <a:buClrTx/>
                <a:buFontTx/>
                <a:buNone/>
              </a:pPr>
              <a:r>
                <a:rPr lang="en-US" altLang="de-DE" sz="1600">
                  <a:solidFill>
                    <a:srgbClr val="DDDDDD"/>
                  </a:solidFill>
                </a:rPr>
                <a:t>CC JP00</a:t>
              </a:r>
              <a:endParaRPr lang="en-US" altLang="de-DE" sz="1400">
                <a:solidFill>
                  <a:srgbClr val="DDDDDD"/>
                </a:solidFill>
              </a:endParaRPr>
            </a:p>
          </p:txBody>
        </p:sp>
      </p:grpSp>
    </p:spTree>
    <p:extLst>
      <p:ext uri="{BB962C8B-B14F-4D97-AF65-F5344CB8AC3E}">
        <p14:creationId xmlns:p14="http://schemas.microsoft.com/office/powerpoint/2010/main" val="364603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a:t>Agenda</a:t>
            </a:r>
            <a:endParaRPr lang="de-DE"/>
          </a:p>
        </p:txBody>
      </p:sp>
      <p:sp>
        <p:nvSpPr>
          <p:cNvPr id="3" name="Inhaltsplatzhalter 2"/>
          <p:cNvSpPr>
            <a:spLocks noGrp="1"/>
          </p:cNvSpPr>
          <p:nvPr>
            <p:ph idx="1"/>
          </p:nvPr>
        </p:nvSpPr>
        <p:spPr/>
        <p:txBody>
          <a:bodyPr/>
          <a:lstStyle/>
          <a:p>
            <a:pPr>
              <a:tabLst>
                <a:tab pos="1971675" algn="l"/>
              </a:tabLst>
            </a:pPr>
            <a:r>
              <a:rPr lang="en-US" altLang="de-DE" dirty="0">
                <a:solidFill>
                  <a:srgbClr val="B2B2B2"/>
                </a:solidFill>
              </a:rPr>
              <a:t>FI Organizational Structure</a:t>
            </a:r>
          </a:p>
          <a:p>
            <a:pPr>
              <a:tabLst>
                <a:tab pos="1971675" algn="l"/>
              </a:tabLst>
            </a:pPr>
            <a:endParaRPr lang="en-US" altLang="de-DE" dirty="0"/>
          </a:p>
          <a:p>
            <a:pPr>
              <a:tabLst>
                <a:tab pos="1971675" algn="l"/>
              </a:tabLst>
            </a:pPr>
            <a:r>
              <a:rPr lang="en-US" altLang="de-DE" dirty="0"/>
              <a:t>FI Master Data</a:t>
            </a:r>
          </a:p>
          <a:p>
            <a:pPr>
              <a:tabLst>
                <a:tab pos="1971675" algn="l"/>
              </a:tabLst>
            </a:pPr>
            <a:endParaRPr lang="en-US" altLang="de-DE" dirty="0">
              <a:solidFill>
                <a:srgbClr val="B2B2B2"/>
              </a:solidFill>
            </a:endParaRPr>
          </a:p>
          <a:p>
            <a:pPr>
              <a:tabLst>
                <a:tab pos="1971675" algn="l"/>
              </a:tabLst>
            </a:pPr>
            <a:r>
              <a:rPr lang="en-US" altLang="de-DE" dirty="0">
                <a:solidFill>
                  <a:srgbClr val="B2B2B2"/>
                </a:solidFill>
              </a:rPr>
              <a:t>FI Processes</a:t>
            </a:r>
          </a:p>
          <a:p>
            <a:pPr>
              <a:tabLst>
                <a:tab pos="1971675" algn="l"/>
              </a:tabLst>
            </a:pPr>
            <a:endParaRPr lang="en-US" altLang="de-DE" dirty="0">
              <a:solidFill>
                <a:srgbClr val="B2B2B2"/>
              </a:solidFill>
            </a:endParaRPr>
          </a:p>
          <a:p>
            <a:pPr>
              <a:tabLst>
                <a:tab pos="1971675" algn="l"/>
              </a:tabLst>
            </a:pPr>
            <a:r>
              <a:rPr lang="en-US" altLang="de-DE" dirty="0">
                <a:solidFill>
                  <a:srgbClr val="B2B2B2"/>
                </a:solidFill>
              </a:rPr>
              <a:t>FI Reporting</a:t>
            </a:r>
          </a:p>
          <a:p>
            <a:pPr>
              <a:tabLst>
                <a:tab pos="1971675" algn="l"/>
              </a:tabLst>
            </a:pPr>
            <a:endParaRPr lang="en-US" altLang="de-DE" dirty="0">
              <a:solidFill>
                <a:srgbClr val="B2B2B2"/>
              </a:solidFill>
            </a:endParaRPr>
          </a:p>
          <a:p>
            <a:r>
              <a:rPr lang="en-US" altLang="de-DE" dirty="0">
                <a:solidFill>
                  <a:srgbClr val="B2B2B2"/>
                </a:solidFill>
              </a:rPr>
              <a:t>Innovations in S/4HANA</a:t>
            </a:r>
            <a:endParaRPr lang="en-US" altLang="de-DE" dirty="0"/>
          </a:p>
          <a:p>
            <a:pPr>
              <a:tabLst>
                <a:tab pos="1971675" algn="l"/>
              </a:tabLst>
            </a:pPr>
            <a:endParaRPr lang="en-US" altLang="de-DE" dirty="0">
              <a:solidFill>
                <a:srgbClr val="B2B2B2"/>
              </a:solidFill>
            </a:endParaRPr>
          </a:p>
          <a:p>
            <a:endParaRPr lang="de-DE" dirty="0"/>
          </a:p>
        </p:txBody>
      </p:sp>
    </p:spTree>
    <p:extLst>
      <p:ext uri="{BB962C8B-B14F-4D97-AF65-F5344CB8AC3E}">
        <p14:creationId xmlns:p14="http://schemas.microsoft.com/office/powerpoint/2010/main" val="958894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a:t>General Ledger (G/L) Accounts </a:t>
            </a:r>
          </a:p>
          <a:p>
            <a:pPr lvl="1"/>
            <a:r>
              <a:rPr lang="en-US" altLang="de-DE"/>
              <a:t>The unique combination of Company Code and Chart of Account creates a data storage area called a General Ledger.</a:t>
            </a:r>
          </a:p>
          <a:p>
            <a:pPr lvl="1"/>
            <a:r>
              <a:rPr lang="en-US" altLang="de-DE"/>
              <a:t>The General Ledger contains a listing of the transactions effecting each account in the Chart of Accounts and the respective account balance.</a:t>
            </a:r>
          </a:p>
          <a:p>
            <a:pPr lvl="1"/>
            <a:r>
              <a:rPr lang="en-US" altLang="de-DE"/>
              <a:t>It is utilized in the preparation of financial accounting statements.</a:t>
            </a:r>
          </a:p>
        </p:txBody>
      </p:sp>
      <p:sp>
        <p:nvSpPr>
          <p:cNvPr id="3" name="Titel 2"/>
          <p:cNvSpPr>
            <a:spLocks noGrp="1"/>
          </p:cNvSpPr>
          <p:nvPr>
            <p:ph type="title"/>
          </p:nvPr>
        </p:nvSpPr>
        <p:spPr/>
        <p:txBody>
          <a:bodyPr/>
          <a:lstStyle/>
          <a:p>
            <a:r>
              <a:rPr lang="en-US" altLang="de-DE"/>
              <a:t>FI Master Data</a:t>
            </a:r>
            <a:endParaRPr lang="de-DE"/>
          </a:p>
        </p:txBody>
      </p:sp>
    </p:spTree>
    <p:extLst>
      <p:ext uri="{BB962C8B-B14F-4D97-AF65-F5344CB8AC3E}">
        <p14:creationId xmlns:p14="http://schemas.microsoft.com/office/powerpoint/2010/main" val="2705178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t>Customer and Vendor Master Data</a:t>
            </a:r>
          </a:p>
          <a:p>
            <a:pPr lvl="1"/>
            <a:r>
              <a:rPr lang="en-US" altLang="de-DE" dirty="0"/>
              <a:t>Customer and vendor account balances are maintained in FI through fully integrated accounts receivable and accounts payable </a:t>
            </a:r>
            <a:r>
              <a:rPr lang="en-US" altLang="de-DE" dirty="0" smtClean="0"/>
              <a:t>sub-ledgers.</a:t>
            </a:r>
            <a:endParaRPr lang="en-US" altLang="de-DE" dirty="0"/>
          </a:p>
          <a:p>
            <a:pPr lvl="1"/>
            <a:r>
              <a:rPr lang="en-US" altLang="de-DE" dirty="0"/>
              <a:t>Financial postings for customers and vendors are made directly to their respective individual accounts and accompanied by a concurrent automatic posting to the General Ledger.</a:t>
            </a:r>
            <a:endParaRPr lang="de-DE" altLang="de-DE" dirty="0"/>
          </a:p>
          <a:p>
            <a:endParaRPr lang="de-DE" dirty="0"/>
          </a:p>
        </p:txBody>
      </p:sp>
      <p:sp>
        <p:nvSpPr>
          <p:cNvPr id="3" name="Titel 2"/>
          <p:cNvSpPr>
            <a:spLocks noGrp="1"/>
          </p:cNvSpPr>
          <p:nvPr>
            <p:ph type="title"/>
          </p:nvPr>
        </p:nvSpPr>
        <p:spPr/>
        <p:txBody>
          <a:bodyPr/>
          <a:lstStyle/>
          <a:p>
            <a:r>
              <a:rPr lang="en-US" altLang="de-DE"/>
              <a:t>FI Master Data</a:t>
            </a:r>
            <a:endParaRPr lang="de-DE"/>
          </a:p>
        </p:txBody>
      </p:sp>
    </p:spTree>
    <p:extLst>
      <p:ext uri="{BB962C8B-B14F-4D97-AF65-F5344CB8AC3E}">
        <p14:creationId xmlns:p14="http://schemas.microsoft.com/office/powerpoint/2010/main" val="375058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t>Accounts Receivable </a:t>
            </a:r>
            <a:r>
              <a:rPr lang="en-US" altLang="de-DE" dirty="0" smtClean="0"/>
              <a:t>Sub-Ledger </a:t>
            </a:r>
            <a:r>
              <a:rPr lang="en-US" altLang="de-DE" dirty="0"/>
              <a:t>(FI-AR)</a:t>
            </a:r>
          </a:p>
          <a:p>
            <a:pPr lvl="1"/>
            <a:r>
              <a:rPr lang="en-US" altLang="de-DE" dirty="0"/>
              <a:t>Information with respect to customers who purchase the enterprise’s goods and services such as sales and payments made</a:t>
            </a:r>
          </a:p>
          <a:p>
            <a:pPr lvl="1"/>
            <a:r>
              <a:rPr lang="en-US" altLang="de-DE" dirty="0"/>
              <a:t>Substantive and important integration between Sales and Distribution (SD) and Financial Accounting (FI)</a:t>
            </a:r>
          </a:p>
          <a:p>
            <a:pPr lvl="1"/>
            <a:r>
              <a:rPr lang="en-US" altLang="de-DE" dirty="0"/>
              <a:t>Billings in SD generate FI journal entries for sales activity </a:t>
            </a:r>
          </a:p>
        </p:txBody>
      </p:sp>
      <p:sp>
        <p:nvSpPr>
          <p:cNvPr id="3" name="Titel 2"/>
          <p:cNvSpPr>
            <a:spLocks noGrp="1"/>
          </p:cNvSpPr>
          <p:nvPr>
            <p:ph type="title"/>
          </p:nvPr>
        </p:nvSpPr>
        <p:spPr/>
        <p:txBody>
          <a:bodyPr/>
          <a:lstStyle/>
          <a:p>
            <a:r>
              <a:rPr lang="en-US" altLang="de-DE"/>
              <a:t>Customer Accounts</a:t>
            </a:r>
            <a:endParaRPr lang="de-DE"/>
          </a:p>
        </p:txBody>
      </p:sp>
      <p:grpSp>
        <p:nvGrpSpPr>
          <p:cNvPr id="43" name="Gruppieren 42"/>
          <p:cNvGrpSpPr/>
          <p:nvPr/>
        </p:nvGrpSpPr>
        <p:grpSpPr>
          <a:xfrm>
            <a:off x="2391375" y="3286042"/>
            <a:ext cx="7410450" cy="3030537"/>
            <a:chOff x="971550" y="3141663"/>
            <a:chExt cx="7410450" cy="3030537"/>
          </a:xfrm>
        </p:grpSpPr>
        <p:grpSp>
          <p:nvGrpSpPr>
            <p:cNvPr id="4" name="Group 5"/>
            <p:cNvGrpSpPr>
              <a:grpSpLocks/>
            </p:cNvGrpSpPr>
            <p:nvPr/>
          </p:nvGrpSpPr>
          <p:grpSpPr bwMode="auto">
            <a:xfrm>
              <a:off x="5640388" y="3141663"/>
              <a:ext cx="2741612" cy="3024187"/>
              <a:chOff x="3553" y="1979"/>
              <a:chExt cx="1727" cy="1905"/>
            </a:xfrm>
          </p:grpSpPr>
          <p:sp>
            <p:nvSpPr>
              <p:cNvPr id="5" name="Rectangle 6"/>
              <p:cNvSpPr>
                <a:spLocks noChangeArrowheads="1"/>
              </p:cNvSpPr>
              <p:nvPr/>
            </p:nvSpPr>
            <p:spPr bwMode="auto">
              <a:xfrm>
                <a:off x="3553" y="1979"/>
                <a:ext cx="1727" cy="1905"/>
              </a:xfrm>
              <a:prstGeom prst="rect">
                <a:avLst/>
              </a:prstGeom>
              <a:solidFill>
                <a:srgbClr val="DBB40D"/>
              </a:solidFill>
              <a:ln w="9525" algn="ctr">
                <a:solidFill>
                  <a:srgbClr val="000000"/>
                </a:solidFill>
                <a:miter lim="800000"/>
                <a:headEnd/>
                <a:tailEnd/>
              </a:ln>
            </p:spPr>
            <p:txBody>
              <a:bodyPr wrap="none" anchor="ct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a:p>
            </p:txBody>
          </p:sp>
          <p:sp>
            <p:nvSpPr>
              <p:cNvPr id="6" name="Rectangle 7"/>
              <p:cNvSpPr>
                <a:spLocks noChangeArrowheads="1"/>
              </p:cNvSpPr>
              <p:nvPr/>
            </p:nvSpPr>
            <p:spPr bwMode="auto">
              <a:xfrm>
                <a:off x="3553" y="2115"/>
                <a:ext cx="1727"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0"/>
                  </a:spcBef>
                  <a:buClrTx/>
                  <a:buFontTx/>
                  <a:buNone/>
                </a:pPr>
                <a:r>
                  <a:rPr lang="en-US" altLang="de-DE" sz="2000">
                    <a:solidFill>
                      <a:srgbClr val="000000"/>
                    </a:solidFill>
                  </a:rPr>
                  <a:t> </a:t>
                </a:r>
                <a:r>
                  <a:rPr lang="en-US" altLang="de-DE" sz="1800">
                    <a:solidFill>
                      <a:srgbClr val="000000"/>
                    </a:solidFill>
                  </a:rPr>
                  <a:t>Accounts Receivable</a:t>
                </a:r>
              </a:p>
              <a:p>
                <a:pPr algn="ctr">
                  <a:spcBef>
                    <a:spcPct val="0"/>
                  </a:spcBef>
                  <a:buClrTx/>
                  <a:buFontTx/>
                  <a:buNone/>
                </a:pPr>
                <a:r>
                  <a:rPr lang="en-US" altLang="de-DE" sz="1800">
                    <a:solidFill>
                      <a:srgbClr val="000000"/>
                    </a:solidFill>
                  </a:rPr>
                  <a:t>(General Ledger)</a:t>
                </a:r>
              </a:p>
            </p:txBody>
          </p:sp>
          <p:grpSp>
            <p:nvGrpSpPr>
              <p:cNvPr id="7" name="Group 8"/>
              <p:cNvGrpSpPr>
                <a:grpSpLocks/>
              </p:cNvGrpSpPr>
              <p:nvPr/>
            </p:nvGrpSpPr>
            <p:grpSpPr bwMode="auto">
              <a:xfrm>
                <a:off x="3646" y="2523"/>
                <a:ext cx="1494" cy="1250"/>
                <a:chOff x="540" y="1861"/>
                <a:chExt cx="1728" cy="1323"/>
              </a:xfrm>
            </p:grpSpPr>
            <p:sp>
              <p:nvSpPr>
                <p:cNvPr id="9" name="Line 9"/>
                <p:cNvSpPr>
                  <a:spLocks noChangeShapeType="1"/>
                </p:cNvSpPr>
                <p:nvPr/>
              </p:nvSpPr>
              <p:spPr bwMode="auto">
                <a:xfrm>
                  <a:off x="540" y="1861"/>
                  <a:ext cx="1728"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0" name="Line 10"/>
                <p:cNvSpPr>
                  <a:spLocks noChangeShapeType="1"/>
                </p:cNvSpPr>
                <p:nvPr/>
              </p:nvSpPr>
              <p:spPr bwMode="auto">
                <a:xfrm>
                  <a:off x="1428" y="1862"/>
                  <a:ext cx="0" cy="132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
            <p:nvSpPr>
              <p:cNvPr id="8" name="Text Box 11"/>
              <p:cNvSpPr txBox="1">
                <a:spLocks noChangeArrowheads="1"/>
              </p:cNvSpPr>
              <p:nvPr/>
            </p:nvSpPr>
            <p:spPr bwMode="auto">
              <a:xfrm>
                <a:off x="3833" y="2659"/>
                <a:ext cx="5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2000">
                    <a:solidFill>
                      <a:srgbClr val="000000"/>
                    </a:solidFill>
                  </a:rPr>
                  <a:t>950</a:t>
                </a:r>
              </a:p>
            </p:txBody>
          </p:sp>
        </p:grpSp>
        <p:grpSp>
          <p:nvGrpSpPr>
            <p:cNvPr id="11" name="Group 12"/>
            <p:cNvGrpSpPr>
              <a:grpSpLocks/>
            </p:cNvGrpSpPr>
            <p:nvPr/>
          </p:nvGrpSpPr>
          <p:grpSpPr bwMode="auto">
            <a:xfrm>
              <a:off x="3268663" y="3141663"/>
              <a:ext cx="1927225" cy="1489075"/>
              <a:chOff x="1968" y="1152"/>
              <a:chExt cx="1248" cy="1344"/>
            </a:xfrm>
          </p:grpSpPr>
          <p:sp>
            <p:nvSpPr>
              <p:cNvPr id="12" name="Rectangle 13"/>
              <p:cNvSpPr>
                <a:spLocks noChangeArrowheads="1"/>
              </p:cNvSpPr>
              <p:nvPr/>
            </p:nvSpPr>
            <p:spPr bwMode="auto">
              <a:xfrm>
                <a:off x="1968" y="1152"/>
                <a:ext cx="1248" cy="1344"/>
              </a:xfrm>
              <a:prstGeom prst="rect">
                <a:avLst/>
              </a:prstGeom>
              <a:solidFill>
                <a:schemeClr val="accent1"/>
              </a:solidFill>
              <a:ln w="12700" algn="ctr">
                <a:solidFill>
                  <a:srgbClr val="000000"/>
                </a:solidFill>
                <a:miter lim="800000"/>
                <a:headEnd/>
                <a:tailEnd/>
              </a:ln>
            </p:spPr>
            <p:txBody>
              <a:bodyPr wrap="none" anchor="ct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a:solidFill>
                    <a:schemeClr val="bg1"/>
                  </a:solidFill>
                </a:endParaRPr>
              </a:p>
            </p:txBody>
          </p:sp>
          <p:grpSp>
            <p:nvGrpSpPr>
              <p:cNvPr id="13" name="Group 14"/>
              <p:cNvGrpSpPr>
                <a:grpSpLocks/>
              </p:cNvGrpSpPr>
              <p:nvPr/>
            </p:nvGrpSpPr>
            <p:grpSpPr bwMode="auto">
              <a:xfrm>
                <a:off x="2111" y="1488"/>
                <a:ext cx="961" cy="960"/>
                <a:chOff x="540" y="1861"/>
                <a:chExt cx="1728" cy="1323"/>
              </a:xfrm>
            </p:grpSpPr>
            <p:sp>
              <p:nvSpPr>
                <p:cNvPr id="16" name="Line 15"/>
                <p:cNvSpPr>
                  <a:spLocks noChangeShapeType="1"/>
                </p:cNvSpPr>
                <p:nvPr/>
              </p:nvSpPr>
              <p:spPr bwMode="auto">
                <a:xfrm>
                  <a:off x="540" y="1861"/>
                  <a:ext cx="1728"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6"/>
                <p:cNvSpPr>
                  <a:spLocks noChangeShapeType="1"/>
                </p:cNvSpPr>
                <p:nvPr/>
              </p:nvSpPr>
              <p:spPr bwMode="auto">
                <a:xfrm>
                  <a:off x="1428" y="1862"/>
                  <a:ext cx="0" cy="132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
            <p:nvSpPr>
              <p:cNvPr id="14" name="Text Box 17"/>
              <p:cNvSpPr txBox="1">
                <a:spLocks noChangeArrowheads="1"/>
              </p:cNvSpPr>
              <p:nvPr/>
            </p:nvSpPr>
            <p:spPr bwMode="auto">
              <a:xfrm>
                <a:off x="2160" y="1536"/>
                <a:ext cx="405" cy="35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2000">
                    <a:solidFill>
                      <a:schemeClr val="bg1"/>
                    </a:solidFill>
                  </a:rPr>
                  <a:t>300</a:t>
                </a:r>
              </a:p>
            </p:txBody>
          </p:sp>
          <p:sp>
            <p:nvSpPr>
              <p:cNvPr id="15" name="Text Box 18"/>
              <p:cNvSpPr txBox="1">
                <a:spLocks noChangeArrowheads="1"/>
              </p:cNvSpPr>
              <p:nvPr/>
            </p:nvSpPr>
            <p:spPr bwMode="auto">
              <a:xfrm>
                <a:off x="2016" y="1201"/>
                <a:ext cx="1152" cy="331"/>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1800">
                    <a:solidFill>
                      <a:schemeClr val="bg1"/>
                    </a:solidFill>
                  </a:rPr>
                  <a:t>Customer 142</a:t>
                </a:r>
              </a:p>
            </p:txBody>
          </p:sp>
        </p:grpSp>
        <p:grpSp>
          <p:nvGrpSpPr>
            <p:cNvPr id="18" name="Group 19"/>
            <p:cNvGrpSpPr>
              <a:grpSpLocks/>
            </p:cNvGrpSpPr>
            <p:nvPr/>
          </p:nvGrpSpPr>
          <p:grpSpPr bwMode="auto">
            <a:xfrm>
              <a:off x="3268663" y="4683125"/>
              <a:ext cx="1927225" cy="1489075"/>
              <a:chOff x="1968" y="2544"/>
              <a:chExt cx="1248" cy="1344"/>
            </a:xfrm>
          </p:grpSpPr>
          <p:sp>
            <p:nvSpPr>
              <p:cNvPr id="19" name="Rectangle 20"/>
              <p:cNvSpPr>
                <a:spLocks noChangeArrowheads="1"/>
              </p:cNvSpPr>
              <p:nvPr/>
            </p:nvSpPr>
            <p:spPr bwMode="auto">
              <a:xfrm>
                <a:off x="1968" y="2544"/>
                <a:ext cx="1248" cy="1344"/>
              </a:xfrm>
              <a:prstGeom prst="rect">
                <a:avLst/>
              </a:prstGeom>
              <a:solidFill>
                <a:schemeClr val="accent1"/>
              </a:solidFill>
              <a:ln w="12700" algn="ctr">
                <a:solidFill>
                  <a:srgbClr val="000000"/>
                </a:solidFill>
                <a:miter lim="800000"/>
                <a:headEnd/>
                <a:tailEnd/>
              </a:ln>
            </p:spPr>
            <p:txBody>
              <a:bodyPr wrap="none" anchor="ct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a:solidFill>
                    <a:schemeClr val="bg1"/>
                  </a:solidFill>
                </a:endParaRPr>
              </a:p>
            </p:txBody>
          </p:sp>
          <p:grpSp>
            <p:nvGrpSpPr>
              <p:cNvPr id="20" name="Group 21"/>
              <p:cNvGrpSpPr>
                <a:grpSpLocks/>
              </p:cNvGrpSpPr>
              <p:nvPr/>
            </p:nvGrpSpPr>
            <p:grpSpPr bwMode="auto">
              <a:xfrm>
                <a:off x="2111" y="2880"/>
                <a:ext cx="961" cy="960"/>
                <a:chOff x="540" y="1861"/>
                <a:chExt cx="1728" cy="1323"/>
              </a:xfrm>
            </p:grpSpPr>
            <p:sp>
              <p:nvSpPr>
                <p:cNvPr id="23" name="Line 22"/>
                <p:cNvSpPr>
                  <a:spLocks noChangeShapeType="1"/>
                </p:cNvSpPr>
                <p:nvPr/>
              </p:nvSpPr>
              <p:spPr bwMode="auto">
                <a:xfrm>
                  <a:off x="540" y="1861"/>
                  <a:ext cx="1728"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3"/>
                <p:cNvSpPr>
                  <a:spLocks noChangeShapeType="1"/>
                </p:cNvSpPr>
                <p:nvPr/>
              </p:nvSpPr>
              <p:spPr bwMode="auto">
                <a:xfrm>
                  <a:off x="1428" y="1862"/>
                  <a:ext cx="0" cy="132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
            <p:nvSpPr>
              <p:cNvPr id="21" name="Text Box 24"/>
              <p:cNvSpPr txBox="1">
                <a:spLocks noChangeArrowheads="1"/>
              </p:cNvSpPr>
              <p:nvPr/>
            </p:nvSpPr>
            <p:spPr bwMode="auto">
              <a:xfrm>
                <a:off x="2160" y="2928"/>
                <a:ext cx="405" cy="35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2000">
                    <a:solidFill>
                      <a:schemeClr val="bg1"/>
                    </a:solidFill>
                  </a:rPr>
                  <a:t>150</a:t>
                </a:r>
              </a:p>
            </p:txBody>
          </p:sp>
          <p:sp>
            <p:nvSpPr>
              <p:cNvPr id="22" name="Text Box 25"/>
              <p:cNvSpPr txBox="1">
                <a:spLocks noChangeArrowheads="1"/>
              </p:cNvSpPr>
              <p:nvPr/>
            </p:nvSpPr>
            <p:spPr bwMode="auto">
              <a:xfrm>
                <a:off x="2016" y="2593"/>
                <a:ext cx="1152" cy="331"/>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1800">
                    <a:solidFill>
                      <a:schemeClr val="bg1"/>
                    </a:solidFill>
                  </a:rPr>
                  <a:t>Customer 123</a:t>
                </a:r>
              </a:p>
            </p:txBody>
          </p:sp>
        </p:grpSp>
        <p:grpSp>
          <p:nvGrpSpPr>
            <p:cNvPr id="25" name="Group 26"/>
            <p:cNvGrpSpPr>
              <a:grpSpLocks/>
            </p:cNvGrpSpPr>
            <p:nvPr/>
          </p:nvGrpSpPr>
          <p:grpSpPr bwMode="auto">
            <a:xfrm>
              <a:off x="971550" y="4683125"/>
              <a:ext cx="1927225" cy="1489075"/>
              <a:chOff x="480" y="2544"/>
              <a:chExt cx="1248" cy="1344"/>
            </a:xfrm>
          </p:grpSpPr>
          <p:sp>
            <p:nvSpPr>
              <p:cNvPr id="26" name="Rectangle 27"/>
              <p:cNvSpPr>
                <a:spLocks noChangeArrowheads="1"/>
              </p:cNvSpPr>
              <p:nvPr/>
            </p:nvSpPr>
            <p:spPr bwMode="auto">
              <a:xfrm>
                <a:off x="480" y="2544"/>
                <a:ext cx="1248" cy="1344"/>
              </a:xfrm>
              <a:prstGeom prst="rect">
                <a:avLst/>
              </a:prstGeom>
              <a:solidFill>
                <a:schemeClr val="accent1"/>
              </a:solidFill>
              <a:ln w="12700" algn="ctr">
                <a:solidFill>
                  <a:srgbClr val="000000"/>
                </a:solidFill>
                <a:miter lim="800000"/>
                <a:headEnd/>
                <a:tailEnd/>
              </a:ln>
            </p:spPr>
            <p:txBody>
              <a:bodyPr wrap="none" anchor="ct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a:solidFill>
                    <a:schemeClr val="bg1"/>
                  </a:solidFill>
                </a:endParaRPr>
              </a:p>
            </p:txBody>
          </p:sp>
          <p:grpSp>
            <p:nvGrpSpPr>
              <p:cNvPr id="27" name="Group 28"/>
              <p:cNvGrpSpPr>
                <a:grpSpLocks/>
              </p:cNvGrpSpPr>
              <p:nvPr/>
            </p:nvGrpSpPr>
            <p:grpSpPr bwMode="auto">
              <a:xfrm>
                <a:off x="623" y="2880"/>
                <a:ext cx="961" cy="960"/>
                <a:chOff x="540" y="1861"/>
                <a:chExt cx="1728" cy="1323"/>
              </a:xfrm>
            </p:grpSpPr>
            <p:sp>
              <p:nvSpPr>
                <p:cNvPr id="30" name="Line 29"/>
                <p:cNvSpPr>
                  <a:spLocks noChangeShapeType="1"/>
                </p:cNvSpPr>
                <p:nvPr/>
              </p:nvSpPr>
              <p:spPr bwMode="auto">
                <a:xfrm>
                  <a:off x="540" y="1861"/>
                  <a:ext cx="1728"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31" name="Line 30"/>
                <p:cNvSpPr>
                  <a:spLocks noChangeShapeType="1"/>
                </p:cNvSpPr>
                <p:nvPr/>
              </p:nvSpPr>
              <p:spPr bwMode="auto">
                <a:xfrm>
                  <a:off x="1428" y="1862"/>
                  <a:ext cx="0" cy="132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
            <p:nvSpPr>
              <p:cNvPr id="28" name="Text Box 31"/>
              <p:cNvSpPr txBox="1">
                <a:spLocks noChangeArrowheads="1"/>
              </p:cNvSpPr>
              <p:nvPr/>
            </p:nvSpPr>
            <p:spPr bwMode="auto">
              <a:xfrm>
                <a:off x="672" y="2928"/>
                <a:ext cx="405" cy="35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2000">
                    <a:solidFill>
                      <a:schemeClr val="bg1"/>
                    </a:solidFill>
                  </a:rPr>
                  <a:t>400</a:t>
                </a:r>
              </a:p>
            </p:txBody>
          </p:sp>
          <p:sp>
            <p:nvSpPr>
              <p:cNvPr id="29" name="Text Box 32"/>
              <p:cNvSpPr txBox="1">
                <a:spLocks noChangeArrowheads="1"/>
              </p:cNvSpPr>
              <p:nvPr/>
            </p:nvSpPr>
            <p:spPr bwMode="auto">
              <a:xfrm>
                <a:off x="528" y="2593"/>
                <a:ext cx="1152" cy="331"/>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1800">
                    <a:solidFill>
                      <a:schemeClr val="bg1"/>
                    </a:solidFill>
                  </a:rPr>
                  <a:t>Customer 135</a:t>
                </a:r>
              </a:p>
            </p:txBody>
          </p:sp>
        </p:grpSp>
        <p:grpSp>
          <p:nvGrpSpPr>
            <p:cNvPr id="32" name="Group 33"/>
            <p:cNvGrpSpPr>
              <a:grpSpLocks/>
            </p:cNvGrpSpPr>
            <p:nvPr/>
          </p:nvGrpSpPr>
          <p:grpSpPr bwMode="auto">
            <a:xfrm>
              <a:off x="971550" y="3141663"/>
              <a:ext cx="1927225" cy="1489075"/>
              <a:chOff x="480" y="1152"/>
              <a:chExt cx="1248" cy="1344"/>
            </a:xfrm>
          </p:grpSpPr>
          <p:sp>
            <p:nvSpPr>
              <p:cNvPr id="33" name="Rectangle 34"/>
              <p:cNvSpPr>
                <a:spLocks noChangeArrowheads="1"/>
              </p:cNvSpPr>
              <p:nvPr/>
            </p:nvSpPr>
            <p:spPr bwMode="auto">
              <a:xfrm>
                <a:off x="480" y="1152"/>
                <a:ext cx="1248" cy="1344"/>
              </a:xfrm>
              <a:prstGeom prst="rect">
                <a:avLst/>
              </a:prstGeom>
              <a:solidFill>
                <a:schemeClr val="accent1"/>
              </a:solidFill>
              <a:ln w="12700" algn="ctr">
                <a:solidFill>
                  <a:srgbClr val="000000"/>
                </a:solidFill>
                <a:miter lim="800000"/>
                <a:headEnd/>
                <a:tailEnd/>
              </a:ln>
            </p:spPr>
            <p:txBody>
              <a:bodyPr wrap="none" anchor="ct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a:solidFill>
                    <a:schemeClr val="bg1"/>
                  </a:solidFill>
                </a:endParaRPr>
              </a:p>
            </p:txBody>
          </p:sp>
          <p:grpSp>
            <p:nvGrpSpPr>
              <p:cNvPr id="34" name="Group 35"/>
              <p:cNvGrpSpPr>
                <a:grpSpLocks/>
              </p:cNvGrpSpPr>
              <p:nvPr/>
            </p:nvGrpSpPr>
            <p:grpSpPr bwMode="auto">
              <a:xfrm>
                <a:off x="623" y="1488"/>
                <a:ext cx="961" cy="960"/>
                <a:chOff x="540" y="1861"/>
                <a:chExt cx="1728" cy="1323"/>
              </a:xfrm>
            </p:grpSpPr>
            <p:sp>
              <p:nvSpPr>
                <p:cNvPr id="37" name="Line 36"/>
                <p:cNvSpPr>
                  <a:spLocks noChangeShapeType="1"/>
                </p:cNvSpPr>
                <p:nvPr/>
              </p:nvSpPr>
              <p:spPr bwMode="auto">
                <a:xfrm>
                  <a:off x="540" y="1861"/>
                  <a:ext cx="1728"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38" name="Line 37"/>
                <p:cNvSpPr>
                  <a:spLocks noChangeShapeType="1"/>
                </p:cNvSpPr>
                <p:nvPr/>
              </p:nvSpPr>
              <p:spPr bwMode="auto">
                <a:xfrm>
                  <a:off x="1428" y="1862"/>
                  <a:ext cx="0" cy="132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
            <p:nvSpPr>
              <p:cNvPr id="35" name="Text Box 38"/>
              <p:cNvSpPr txBox="1">
                <a:spLocks noChangeArrowheads="1"/>
              </p:cNvSpPr>
              <p:nvPr/>
            </p:nvSpPr>
            <p:spPr bwMode="auto">
              <a:xfrm>
                <a:off x="672" y="1536"/>
                <a:ext cx="405" cy="35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2000">
                    <a:solidFill>
                      <a:schemeClr val="bg1"/>
                    </a:solidFill>
                  </a:rPr>
                  <a:t>100</a:t>
                </a:r>
              </a:p>
            </p:txBody>
          </p:sp>
          <p:sp>
            <p:nvSpPr>
              <p:cNvPr id="36" name="Text Box 39"/>
              <p:cNvSpPr txBox="1">
                <a:spLocks noChangeArrowheads="1"/>
              </p:cNvSpPr>
              <p:nvPr/>
            </p:nvSpPr>
            <p:spPr bwMode="auto">
              <a:xfrm>
                <a:off x="528" y="1201"/>
                <a:ext cx="1152" cy="331"/>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1800">
                    <a:solidFill>
                      <a:schemeClr val="bg1"/>
                    </a:solidFill>
                  </a:rPr>
                  <a:t>Customer 189</a:t>
                </a:r>
              </a:p>
            </p:txBody>
          </p:sp>
        </p:grpSp>
        <p:sp>
          <p:nvSpPr>
            <p:cNvPr id="39" name="Line 40"/>
            <p:cNvSpPr>
              <a:spLocks noChangeShapeType="1"/>
            </p:cNvSpPr>
            <p:nvPr/>
          </p:nvSpPr>
          <p:spPr bwMode="auto">
            <a:xfrm>
              <a:off x="1835150" y="3789363"/>
              <a:ext cx="4397375" cy="62865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40" name="Line 41"/>
            <p:cNvSpPr>
              <a:spLocks noChangeShapeType="1"/>
            </p:cNvSpPr>
            <p:nvPr/>
          </p:nvSpPr>
          <p:spPr bwMode="auto">
            <a:xfrm flipV="1">
              <a:off x="4140200" y="4524375"/>
              <a:ext cx="2092325" cy="776288"/>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41" name="Line 42"/>
            <p:cNvSpPr>
              <a:spLocks noChangeShapeType="1"/>
            </p:cNvSpPr>
            <p:nvPr/>
          </p:nvSpPr>
          <p:spPr bwMode="auto">
            <a:xfrm>
              <a:off x="4140200" y="3789363"/>
              <a:ext cx="2092325" cy="574675"/>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42" name="Line 43"/>
            <p:cNvSpPr>
              <a:spLocks noChangeShapeType="1"/>
            </p:cNvSpPr>
            <p:nvPr/>
          </p:nvSpPr>
          <p:spPr bwMode="auto">
            <a:xfrm flipV="1">
              <a:off x="1835150" y="4470400"/>
              <a:ext cx="4397375" cy="830263"/>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grpSp>
    </p:spTree>
    <p:extLst>
      <p:ext uri="{BB962C8B-B14F-4D97-AF65-F5344CB8AC3E}">
        <p14:creationId xmlns:p14="http://schemas.microsoft.com/office/powerpoint/2010/main" val="3092193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t>Accounts Payable </a:t>
            </a:r>
            <a:r>
              <a:rPr lang="en-US" altLang="de-DE" dirty="0" err="1" smtClean="0"/>
              <a:t>Subledger</a:t>
            </a:r>
            <a:r>
              <a:rPr lang="en-US" altLang="de-DE" dirty="0" smtClean="0"/>
              <a:t> </a:t>
            </a:r>
            <a:r>
              <a:rPr lang="en-US" altLang="de-DE" dirty="0"/>
              <a:t>(FI-AP)</a:t>
            </a:r>
          </a:p>
          <a:p>
            <a:pPr lvl="1"/>
            <a:r>
              <a:rPr lang="en-US" altLang="de-DE" dirty="0"/>
              <a:t>Information with respect to Vendors from whom the enterprise purchases goods and services such as purchases and payments made</a:t>
            </a:r>
          </a:p>
          <a:p>
            <a:pPr lvl="1"/>
            <a:r>
              <a:rPr lang="en-US" altLang="de-DE" dirty="0"/>
              <a:t>Substantive and important integration between Materials Management (MM) and Financial Accounting (FI)</a:t>
            </a:r>
          </a:p>
          <a:p>
            <a:pPr lvl="1"/>
            <a:r>
              <a:rPr lang="en-US" altLang="de-DE" dirty="0"/>
              <a:t>Purchase and goods receipt activities in MM generate FI journal entries </a:t>
            </a:r>
          </a:p>
        </p:txBody>
      </p:sp>
      <p:sp>
        <p:nvSpPr>
          <p:cNvPr id="3" name="Titel 2"/>
          <p:cNvSpPr>
            <a:spLocks noGrp="1"/>
          </p:cNvSpPr>
          <p:nvPr>
            <p:ph type="title"/>
          </p:nvPr>
        </p:nvSpPr>
        <p:spPr/>
        <p:txBody>
          <a:bodyPr/>
          <a:lstStyle/>
          <a:p>
            <a:r>
              <a:rPr lang="en-US" altLang="de-DE"/>
              <a:t>Vendor Accounts</a:t>
            </a:r>
            <a:endParaRPr lang="de-DE"/>
          </a:p>
        </p:txBody>
      </p:sp>
      <p:grpSp>
        <p:nvGrpSpPr>
          <p:cNvPr id="42" name="Gruppieren 41"/>
          <p:cNvGrpSpPr/>
          <p:nvPr/>
        </p:nvGrpSpPr>
        <p:grpSpPr>
          <a:xfrm>
            <a:off x="2283425" y="3281183"/>
            <a:ext cx="7626350" cy="2801938"/>
            <a:chOff x="755650" y="3219450"/>
            <a:chExt cx="7626350" cy="2801938"/>
          </a:xfrm>
        </p:grpSpPr>
        <p:sp>
          <p:nvSpPr>
            <p:cNvPr id="4" name="Rectangle 6"/>
            <p:cNvSpPr>
              <a:spLocks noChangeArrowheads="1"/>
            </p:cNvSpPr>
            <p:nvPr/>
          </p:nvSpPr>
          <p:spPr bwMode="auto">
            <a:xfrm>
              <a:off x="5561013" y="3219450"/>
              <a:ext cx="2820987" cy="2801938"/>
            </a:xfrm>
            <a:prstGeom prst="rect">
              <a:avLst/>
            </a:prstGeom>
            <a:solidFill>
              <a:srgbClr val="DBB40D"/>
            </a:solidFill>
            <a:ln w="9525" algn="ctr">
              <a:solidFill>
                <a:srgbClr val="000000"/>
              </a:solidFill>
              <a:miter lim="800000"/>
              <a:headEnd/>
              <a:tailEnd/>
            </a:ln>
          </p:spPr>
          <p:txBody>
            <a:bodyPr wrap="none" anchor="ct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a:p>
          </p:txBody>
        </p:sp>
        <p:sp>
          <p:nvSpPr>
            <p:cNvPr id="5" name="Rectangle 7"/>
            <p:cNvSpPr>
              <a:spLocks noChangeArrowheads="1"/>
            </p:cNvSpPr>
            <p:nvPr/>
          </p:nvSpPr>
          <p:spPr bwMode="auto">
            <a:xfrm>
              <a:off x="5561013" y="3357563"/>
              <a:ext cx="2820987"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0"/>
                </a:spcBef>
                <a:buClrTx/>
                <a:buFontTx/>
                <a:buNone/>
              </a:pPr>
              <a:r>
                <a:rPr lang="en-US" altLang="de-DE" sz="2000">
                  <a:solidFill>
                    <a:srgbClr val="000000"/>
                  </a:solidFill>
                </a:rPr>
                <a:t> </a:t>
              </a:r>
              <a:r>
                <a:rPr lang="en-US" altLang="de-DE" sz="1800">
                  <a:solidFill>
                    <a:srgbClr val="000000"/>
                  </a:solidFill>
                </a:rPr>
                <a:t>Accounts Payable</a:t>
              </a:r>
            </a:p>
            <a:p>
              <a:pPr algn="ctr">
                <a:spcBef>
                  <a:spcPct val="0"/>
                </a:spcBef>
                <a:buClrTx/>
                <a:buFontTx/>
                <a:buNone/>
              </a:pPr>
              <a:r>
                <a:rPr lang="en-US" altLang="de-DE" sz="1800">
                  <a:solidFill>
                    <a:srgbClr val="000000"/>
                  </a:solidFill>
                </a:rPr>
                <a:t>(General Ledger)</a:t>
              </a:r>
            </a:p>
          </p:txBody>
        </p:sp>
        <p:grpSp>
          <p:nvGrpSpPr>
            <p:cNvPr id="6" name="Group 8"/>
            <p:cNvGrpSpPr>
              <a:grpSpLocks/>
            </p:cNvGrpSpPr>
            <p:nvPr/>
          </p:nvGrpSpPr>
          <p:grpSpPr bwMode="auto">
            <a:xfrm>
              <a:off x="5713413" y="4019550"/>
              <a:ext cx="2439987" cy="1839913"/>
              <a:chOff x="540" y="1861"/>
              <a:chExt cx="1728" cy="1323"/>
            </a:xfrm>
          </p:grpSpPr>
          <p:sp>
            <p:nvSpPr>
              <p:cNvPr id="7" name="Line 9"/>
              <p:cNvSpPr>
                <a:spLocks noChangeShapeType="1"/>
              </p:cNvSpPr>
              <p:nvPr/>
            </p:nvSpPr>
            <p:spPr bwMode="auto">
              <a:xfrm>
                <a:off x="540" y="1861"/>
                <a:ext cx="1728"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8" name="Line 10"/>
              <p:cNvSpPr>
                <a:spLocks noChangeShapeType="1"/>
              </p:cNvSpPr>
              <p:nvPr/>
            </p:nvSpPr>
            <p:spPr bwMode="auto">
              <a:xfrm>
                <a:off x="1428" y="1862"/>
                <a:ext cx="0" cy="132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
          <p:nvSpPr>
            <p:cNvPr id="9" name="Text Box 11"/>
            <p:cNvSpPr txBox="1">
              <a:spLocks noChangeArrowheads="1"/>
            </p:cNvSpPr>
            <p:nvPr/>
          </p:nvSpPr>
          <p:spPr bwMode="auto">
            <a:xfrm>
              <a:off x="7092950" y="4221163"/>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2000">
                  <a:solidFill>
                    <a:srgbClr val="000000"/>
                  </a:solidFill>
                </a:rPr>
                <a:t>850</a:t>
              </a:r>
            </a:p>
          </p:txBody>
        </p:sp>
        <p:grpSp>
          <p:nvGrpSpPr>
            <p:cNvPr id="10" name="Group 12"/>
            <p:cNvGrpSpPr>
              <a:grpSpLocks/>
            </p:cNvGrpSpPr>
            <p:nvPr/>
          </p:nvGrpSpPr>
          <p:grpSpPr bwMode="auto">
            <a:xfrm>
              <a:off x="2967038" y="3219450"/>
              <a:ext cx="1982787" cy="1376363"/>
              <a:chOff x="1872" y="1152"/>
              <a:chExt cx="1248" cy="1344"/>
            </a:xfrm>
          </p:grpSpPr>
          <p:sp>
            <p:nvSpPr>
              <p:cNvPr id="11" name="Rectangle 13"/>
              <p:cNvSpPr>
                <a:spLocks noChangeArrowheads="1"/>
              </p:cNvSpPr>
              <p:nvPr/>
            </p:nvSpPr>
            <p:spPr bwMode="auto">
              <a:xfrm>
                <a:off x="1872" y="1152"/>
                <a:ext cx="1248" cy="1344"/>
              </a:xfrm>
              <a:prstGeom prst="rect">
                <a:avLst/>
              </a:prstGeom>
              <a:solidFill>
                <a:schemeClr val="accent1"/>
              </a:solidFill>
              <a:ln w="12700" algn="ctr">
                <a:solidFill>
                  <a:srgbClr val="000000"/>
                </a:solidFill>
                <a:miter lim="800000"/>
                <a:headEnd/>
                <a:tailEnd/>
              </a:ln>
            </p:spPr>
            <p:txBody>
              <a:bodyPr wrap="none" anchor="ct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a:solidFill>
                    <a:schemeClr val="bg1"/>
                  </a:solidFill>
                </a:endParaRPr>
              </a:p>
            </p:txBody>
          </p:sp>
          <p:grpSp>
            <p:nvGrpSpPr>
              <p:cNvPr id="12" name="Group 14"/>
              <p:cNvGrpSpPr>
                <a:grpSpLocks/>
              </p:cNvGrpSpPr>
              <p:nvPr/>
            </p:nvGrpSpPr>
            <p:grpSpPr bwMode="auto">
              <a:xfrm>
                <a:off x="2015" y="1488"/>
                <a:ext cx="961" cy="960"/>
                <a:chOff x="540" y="1861"/>
                <a:chExt cx="1728" cy="1323"/>
              </a:xfrm>
            </p:grpSpPr>
            <p:sp>
              <p:nvSpPr>
                <p:cNvPr id="15" name="Line 15"/>
                <p:cNvSpPr>
                  <a:spLocks noChangeShapeType="1"/>
                </p:cNvSpPr>
                <p:nvPr/>
              </p:nvSpPr>
              <p:spPr bwMode="auto">
                <a:xfrm>
                  <a:off x="540" y="1861"/>
                  <a:ext cx="1728"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6"/>
                <p:cNvSpPr>
                  <a:spLocks noChangeShapeType="1"/>
                </p:cNvSpPr>
                <p:nvPr/>
              </p:nvSpPr>
              <p:spPr bwMode="auto">
                <a:xfrm>
                  <a:off x="1428" y="1862"/>
                  <a:ext cx="0" cy="132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
            <p:nvSpPr>
              <p:cNvPr id="13" name="Text Box 17"/>
              <p:cNvSpPr txBox="1">
                <a:spLocks noChangeArrowheads="1"/>
              </p:cNvSpPr>
              <p:nvPr/>
            </p:nvSpPr>
            <p:spPr bwMode="auto">
              <a:xfrm>
                <a:off x="2544" y="1536"/>
                <a:ext cx="405" cy="38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2000">
                    <a:solidFill>
                      <a:schemeClr val="bg1"/>
                    </a:solidFill>
                  </a:rPr>
                  <a:t>250</a:t>
                </a:r>
              </a:p>
            </p:txBody>
          </p:sp>
          <p:sp>
            <p:nvSpPr>
              <p:cNvPr id="14" name="Text Box 18"/>
              <p:cNvSpPr txBox="1">
                <a:spLocks noChangeArrowheads="1"/>
              </p:cNvSpPr>
              <p:nvPr/>
            </p:nvSpPr>
            <p:spPr bwMode="auto">
              <a:xfrm>
                <a:off x="1920" y="1200"/>
                <a:ext cx="1152" cy="35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1800">
                    <a:solidFill>
                      <a:schemeClr val="bg1"/>
                    </a:solidFill>
                  </a:rPr>
                  <a:t>Vendor 100435</a:t>
                </a:r>
              </a:p>
            </p:txBody>
          </p:sp>
        </p:grpSp>
        <p:grpSp>
          <p:nvGrpSpPr>
            <p:cNvPr id="17" name="Group 19"/>
            <p:cNvGrpSpPr>
              <a:grpSpLocks/>
            </p:cNvGrpSpPr>
            <p:nvPr/>
          </p:nvGrpSpPr>
          <p:grpSpPr bwMode="auto">
            <a:xfrm>
              <a:off x="755650" y="3219450"/>
              <a:ext cx="1982788" cy="1376363"/>
              <a:chOff x="1872" y="1152"/>
              <a:chExt cx="1248" cy="1344"/>
            </a:xfrm>
          </p:grpSpPr>
          <p:sp>
            <p:nvSpPr>
              <p:cNvPr id="18" name="Rectangle 20"/>
              <p:cNvSpPr>
                <a:spLocks noChangeArrowheads="1"/>
              </p:cNvSpPr>
              <p:nvPr/>
            </p:nvSpPr>
            <p:spPr bwMode="auto">
              <a:xfrm>
                <a:off x="1872" y="1152"/>
                <a:ext cx="1248" cy="1344"/>
              </a:xfrm>
              <a:prstGeom prst="rect">
                <a:avLst/>
              </a:prstGeom>
              <a:solidFill>
                <a:schemeClr val="accent1"/>
              </a:solidFill>
              <a:ln w="12700" algn="ctr">
                <a:solidFill>
                  <a:srgbClr val="000000"/>
                </a:solidFill>
                <a:miter lim="800000"/>
                <a:headEnd/>
                <a:tailEnd/>
              </a:ln>
            </p:spPr>
            <p:txBody>
              <a:bodyPr wrap="none" anchor="ct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a:solidFill>
                    <a:schemeClr val="bg1"/>
                  </a:solidFill>
                </a:endParaRPr>
              </a:p>
            </p:txBody>
          </p:sp>
          <p:grpSp>
            <p:nvGrpSpPr>
              <p:cNvPr id="19" name="Group 21"/>
              <p:cNvGrpSpPr>
                <a:grpSpLocks/>
              </p:cNvGrpSpPr>
              <p:nvPr/>
            </p:nvGrpSpPr>
            <p:grpSpPr bwMode="auto">
              <a:xfrm>
                <a:off x="2015" y="1488"/>
                <a:ext cx="961" cy="960"/>
                <a:chOff x="540" y="1861"/>
                <a:chExt cx="1728" cy="1323"/>
              </a:xfrm>
            </p:grpSpPr>
            <p:sp>
              <p:nvSpPr>
                <p:cNvPr id="22" name="Line 22"/>
                <p:cNvSpPr>
                  <a:spLocks noChangeShapeType="1"/>
                </p:cNvSpPr>
                <p:nvPr/>
              </p:nvSpPr>
              <p:spPr bwMode="auto">
                <a:xfrm>
                  <a:off x="540" y="1861"/>
                  <a:ext cx="1728"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3" name="Line 23"/>
                <p:cNvSpPr>
                  <a:spLocks noChangeShapeType="1"/>
                </p:cNvSpPr>
                <p:nvPr/>
              </p:nvSpPr>
              <p:spPr bwMode="auto">
                <a:xfrm>
                  <a:off x="1428" y="1862"/>
                  <a:ext cx="0" cy="132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
            <p:nvSpPr>
              <p:cNvPr id="20" name="Text Box 24"/>
              <p:cNvSpPr txBox="1">
                <a:spLocks noChangeArrowheads="1"/>
              </p:cNvSpPr>
              <p:nvPr/>
            </p:nvSpPr>
            <p:spPr bwMode="auto">
              <a:xfrm>
                <a:off x="2544" y="1536"/>
                <a:ext cx="405" cy="38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2000">
                    <a:solidFill>
                      <a:schemeClr val="bg1"/>
                    </a:solidFill>
                  </a:rPr>
                  <a:t>200</a:t>
                </a:r>
              </a:p>
            </p:txBody>
          </p:sp>
          <p:sp>
            <p:nvSpPr>
              <p:cNvPr id="21" name="Text Box 25"/>
              <p:cNvSpPr txBox="1">
                <a:spLocks noChangeArrowheads="1"/>
              </p:cNvSpPr>
              <p:nvPr/>
            </p:nvSpPr>
            <p:spPr bwMode="auto">
              <a:xfrm>
                <a:off x="1920" y="1200"/>
                <a:ext cx="1152" cy="35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1800">
                    <a:solidFill>
                      <a:schemeClr val="bg1"/>
                    </a:solidFill>
                  </a:rPr>
                  <a:t>Vendor 100234</a:t>
                </a:r>
              </a:p>
            </p:txBody>
          </p:sp>
        </p:grpSp>
        <p:grpSp>
          <p:nvGrpSpPr>
            <p:cNvPr id="24" name="Group 26"/>
            <p:cNvGrpSpPr>
              <a:grpSpLocks/>
            </p:cNvGrpSpPr>
            <p:nvPr/>
          </p:nvGrpSpPr>
          <p:grpSpPr bwMode="auto">
            <a:xfrm>
              <a:off x="755650" y="4645025"/>
              <a:ext cx="1982788" cy="1376363"/>
              <a:chOff x="1872" y="1152"/>
              <a:chExt cx="1248" cy="1344"/>
            </a:xfrm>
          </p:grpSpPr>
          <p:sp>
            <p:nvSpPr>
              <p:cNvPr id="25" name="Rectangle 27"/>
              <p:cNvSpPr>
                <a:spLocks noChangeArrowheads="1"/>
              </p:cNvSpPr>
              <p:nvPr/>
            </p:nvSpPr>
            <p:spPr bwMode="auto">
              <a:xfrm>
                <a:off x="1872" y="1152"/>
                <a:ext cx="1248" cy="1344"/>
              </a:xfrm>
              <a:prstGeom prst="rect">
                <a:avLst/>
              </a:prstGeom>
              <a:solidFill>
                <a:schemeClr val="accent1"/>
              </a:solidFill>
              <a:ln w="12700" algn="ctr">
                <a:solidFill>
                  <a:srgbClr val="000000"/>
                </a:solidFill>
                <a:miter lim="800000"/>
                <a:headEnd/>
                <a:tailEnd/>
              </a:ln>
            </p:spPr>
            <p:txBody>
              <a:bodyPr wrap="none" anchor="ct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a:solidFill>
                    <a:schemeClr val="bg1"/>
                  </a:solidFill>
                </a:endParaRPr>
              </a:p>
            </p:txBody>
          </p:sp>
          <p:grpSp>
            <p:nvGrpSpPr>
              <p:cNvPr id="26" name="Group 28"/>
              <p:cNvGrpSpPr>
                <a:grpSpLocks/>
              </p:cNvGrpSpPr>
              <p:nvPr/>
            </p:nvGrpSpPr>
            <p:grpSpPr bwMode="auto">
              <a:xfrm>
                <a:off x="2015" y="1488"/>
                <a:ext cx="961" cy="960"/>
                <a:chOff x="540" y="1861"/>
                <a:chExt cx="1728" cy="1323"/>
              </a:xfrm>
            </p:grpSpPr>
            <p:sp>
              <p:nvSpPr>
                <p:cNvPr id="29" name="Line 29"/>
                <p:cNvSpPr>
                  <a:spLocks noChangeShapeType="1"/>
                </p:cNvSpPr>
                <p:nvPr/>
              </p:nvSpPr>
              <p:spPr bwMode="auto">
                <a:xfrm>
                  <a:off x="540" y="1861"/>
                  <a:ext cx="1728"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30" name="Line 30"/>
                <p:cNvSpPr>
                  <a:spLocks noChangeShapeType="1"/>
                </p:cNvSpPr>
                <p:nvPr/>
              </p:nvSpPr>
              <p:spPr bwMode="auto">
                <a:xfrm>
                  <a:off x="1428" y="1862"/>
                  <a:ext cx="0" cy="132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
            <p:nvSpPr>
              <p:cNvPr id="27" name="Text Box 31"/>
              <p:cNvSpPr txBox="1">
                <a:spLocks noChangeArrowheads="1"/>
              </p:cNvSpPr>
              <p:nvPr/>
            </p:nvSpPr>
            <p:spPr bwMode="auto">
              <a:xfrm>
                <a:off x="2544" y="1536"/>
                <a:ext cx="405" cy="38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2000">
                    <a:solidFill>
                      <a:schemeClr val="bg1"/>
                    </a:solidFill>
                  </a:rPr>
                  <a:t>100</a:t>
                </a:r>
              </a:p>
            </p:txBody>
          </p:sp>
          <p:sp>
            <p:nvSpPr>
              <p:cNvPr id="28" name="Text Box 32"/>
              <p:cNvSpPr txBox="1">
                <a:spLocks noChangeArrowheads="1"/>
              </p:cNvSpPr>
              <p:nvPr/>
            </p:nvSpPr>
            <p:spPr bwMode="auto">
              <a:xfrm>
                <a:off x="1920" y="1200"/>
                <a:ext cx="1152" cy="35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1800">
                    <a:solidFill>
                      <a:schemeClr val="bg1"/>
                    </a:solidFill>
                  </a:rPr>
                  <a:t>Vendor 100621</a:t>
                </a:r>
              </a:p>
            </p:txBody>
          </p:sp>
        </p:grpSp>
        <p:grpSp>
          <p:nvGrpSpPr>
            <p:cNvPr id="31" name="Group 33"/>
            <p:cNvGrpSpPr>
              <a:grpSpLocks/>
            </p:cNvGrpSpPr>
            <p:nvPr/>
          </p:nvGrpSpPr>
          <p:grpSpPr bwMode="auto">
            <a:xfrm>
              <a:off x="2967038" y="4645025"/>
              <a:ext cx="1982787" cy="1376363"/>
              <a:chOff x="1872" y="1152"/>
              <a:chExt cx="1248" cy="1344"/>
            </a:xfrm>
          </p:grpSpPr>
          <p:sp>
            <p:nvSpPr>
              <p:cNvPr id="32" name="Rectangle 34"/>
              <p:cNvSpPr>
                <a:spLocks noChangeArrowheads="1"/>
              </p:cNvSpPr>
              <p:nvPr/>
            </p:nvSpPr>
            <p:spPr bwMode="auto">
              <a:xfrm>
                <a:off x="1872" y="1152"/>
                <a:ext cx="1248" cy="1344"/>
              </a:xfrm>
              <a:prstGeom prst="rect">
                <a:avLst/>
              </a:prstGeom>
              <a:solidFill>
                <a:schemeClr val="accent1"/>
              </a:solidFill>
              <a:ln w="12700" algn="ctr">
                <a:solidFill>
                  <a:srgbClr val="000000"/>
                </a:solidFill>
                <a:miter lim="800000"/>
                <a:headEnd/>
                <a:tailEnd/>
              </a:ln>
            </p:spPr>
            <p:txBody>
              <a:bodyPr wrap="none" anchor="ct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a:solidFill>
                    <a:schemeClr val="bg1"/>
                  </a:solidFill>
                </a:endParaRPr>
              </a:p>
            </p:txBody>
          </p:sp>
          <p:grpSp>
            <p:nvGrpSpPr>
              <p:cNvPr id="33" name="Group 35"/>
              <p:cNvGrpSpPr>
                <a:grpSpLocks/>
              </p:cNvGrpSpPr>
              <p:nvPr/>
            </p:nvGrpSpPr>
            <p:grpSpPr bwMode="auto">
              <a:xfrm>
                <a:off x="2015" y="1488"/>
                <a:ext cx="961" cy="960"/>
                <a:chOff x="540" y="1861"/>
                <a:chExt cx="1728" cy="1323"/>
              </a:xfrm>
            </p:grpSpPr>
            <p:sp>
              <p:nvSpPr>
                <p:cNvPr id="36" name="Line 36"/>
                <p:cNvSpPr>
                  <a:spLocks noChangeShapeType="1"/>
                </p:cNvSpPr>
                <p:nvPr/>
              </p:nvSpPr>
              <p:spPr bwMode="auto">
                <a:xfrm>
                  <a:off x="540" y="1861"/>
                  <a:ext cx="1728"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37" name="Line 37"/>
                <p:cNvSpPr>
                  <a:spLocks noChangeShapeType="1"/>
                </p:cNvSpPr>
                <p:nvPr/>
              </p:nvSpPr>
              <p:spPr bwMode="auto">
                <a:xfrm>
                  <a:off x="1428" y="1862"/>
                  <a:ext cx="0" cy="132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
            <p:nvSpPr>
              <p:cNvPr id="34" name="Text Box 38"/>
              <p:cNvSpPr txBox="1">
                <a:spLocks noChangeArrowheads="1"/>
              </p:cNvSpPr>
              <p:nvPr/>
            </p:nvSpPr>
            <p:spPr bwMode="auto">
              <a:xfrm>
                <a:off x="2544" y="1536"/>
                <a:ext cx="405" cy="38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2000">
                    <a:solidFill>
                      <a:schemeClr val="bg1"/>
                    </a:solidFill>
                  </a:rPr>
                  <a:t>300</a:t>
                </a:r>
              </a:p>
            </p:txBody>
          </p:sp>
          <p:sp>
            <p:nvSpPr>
              <p:cNvPr id="35" name="Text Box 39"/>
              <p:cNvSpPr txBox="1">
                <a:spLocks noChangeArrowheads="1"/>
              </p:cNvSpPr>
              <p:nvPr/>
            </p:nvSpPr>
            <p:spPr bwMode="auto">
              <a:xfrm>
                <a:off x="1920" y="1200"/>
                <a:ext cx="1152" cy="35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50000"/>
                  </a:spcBef>
                  <a:buClrTx/>
                  <a:buFontTx/>
                  <a:buNone/>
                </a:pPr>
                <a:r>
                  <a:rPr lang="en-US" altLang="de-DE" sz="1800">
                    <a:solidFill>
                      <a:schemeClr val="bg1"/>
                    </a:solidFill>
                  </a:rPr>
                  <a:t>Vendor 100846</a:t>
                </a:r>
              </a:p>
            </p:txBody>
          </p:sp>
        </p:grpSp>
        <p:sp>
          <p:nvSpPr>
            <p:cNvPr id="38" name="Line 40"/>
            <p:cNvSpPr>
              <a:spLocks noChangeShapeType="1"/>
            </p:cNvSpPr>
            <p:nvPr/>
          </p:nvSpPr>
          <p:spPr bwMode="auto">
            <a:xfrm>
              <a:off x="2411413" y="3789363"/>
              <a:ext cx="4749800" cy="60960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39" name="Line 41"/>
            <p:cNvSpPr>
              <a:spLocks noChangeShapeType="1"/>
            </p:cNvSpPr>
            <p:nvPr/>
          </p:nvSpPr>
          <p:spPr bwMode="auto">
            <a:xfrm>
              <a:off x="4643438" y="3860800"/>
              <a:ext cx="2517775" cy="48895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40" name="Line 42"/>
            <p:cNvSpPr>
              <a:spLocks noChangeShapeType="1"/>
            </p:cNvSpPr>
            <p:nvPr/>
          </p:nvSpPr>
          <p:spPr bwMode="auto">
            <a:xfrm flipV="1">
              <a:off x="4643438" y="4497388"/>
              <a:ext cx="2517775" cy="731837"/>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41" name="Line 43"/>
            <p:cNvSpPr>
              <a:spLocks noChangeShapeType="1"/>
            </p:cNvSpPr>
            <p:nvPr/>
          </p:nvSpPr>
          <p:spPr bwMode="auto">
            <a:xfrm flipV="1">
              <a:off x="2411413" y="4448175"/>
              <a:ext cx="4749800" cy="78105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grpSp>
    </p:spTree>
    <p:extLst>
      <p:ext uri="{BB962C8B-B14F-4D97-AF65-F5344CB8AC3E}">
        <p14:creationId xmlns:p14="http://schemas.microsoft.com/office/powerpoint/2010/main" val="2718555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a:t>Agenda</a:t>
            </a:r>
            <a:endParaRPr lang="de-DE"/>
          </a:p>
        </p:txBody>
      </p:sp>
      <p:sp>
        <p:nvSpPr>
          <p:cNvPr id="3" name="Inhaltsplatzhalter 2"/>
          <p:cNvSpPr>
            <a:spLocks noGrp="1"/>
          </p:cNvSpPr>
          <p:nvPr>
            <p:ph idx="1"/>
          </p:nvPr>
        </p:nvSpPr>
        <p:spPr/>
        <p:txBody>
          <a:bodyPr/>
          <a:lstStyle/>
          <a:p>
            <a:pPr>
              <a:tabLst>
                <a:tab pos="1971675" algn="l"/>
              </a:tabLst>
            </a:pPr>
            <a:r>
              <a:rPr lang="en-US" altLang="de-DE" dirty="0">
                <a:solidFill>
                  <a:srgbClr val="B2B2B2"/>
                </a:solidFill>
              </a:rPr>
              <a:t>FI Organizational Structure</a:t>
            </a:r>
          </a:p>
          <a:p>
            <a:pPr>
              <a:tabLst>
                <a:tab pos="1971675" algn="l"/>
              </a:tabLst>
            </a:pPr>
            <a:endParaRPr lang="en-US" altLang="de-DE" dirty="0"/>
          </a:p>
          <a:p>
            <a:pPr>
              <a:tabLst>
                <a:tab pos="1971675" algn="l"/>
              </a:tabLst>
            </a:pPr>
            <a:r>
              <a:rPr lang="en-US" altLang="de-DE" dirty="0">
                <a:solidFill>
                  <a:srgbClr val="B2B2B2"/>
                </a:solidFill>
              </a:rPr>
              <a:t>FI Master Data</a:t>
            </a:r>
          </a:p>
          <a:p>
            <a:pPr>
              <a:tabLst>
                <a:tab pos="1971675" algn="l"/>
              </a:tabLst>
            </a:pPr>
            <a:endParaRPr lang="en-US" altLang="de-DE" dirty="0">
              <a:solidFill>
                <a:srgbClr val="B2B2B2"/>
              </a:solidFill>
            </a:endParaRPr>
          </a:p>
          <a:p>
            <a:pPr>
              <a:tabLst>
                <a:tab pos="1971675" algn="l"/>
              </a:tabLst>
            </a:pPr>
            <a:r>
              <a:rPr lang="en-US" altLang="de-DE" dirty="0"/>
              <a:t>FI Processes</a:t>
            </a:r>
          </a:p>
          <a:p>
            <a:pPr>
              <a:tabLst>
                <a:tab pos="1971675" algn="l"/>
              </a:tabLst>
            </a:pPr>
            <a:endParaRPr lang="en-US" altLang="de-DE" dirty="0">
              <a:solidFill>
                <a:srgbClr val="B2B2B2"/>
              </a:solidFill>
            </a:endParaRPr>
          </a:p>
          <a:p>
            <a:pPr>
              <a:tabLst>
                <a:tab pos="1971675" algn="l"/>
              </a:tabLst>
            </a:pPr>
            <a:r>
              <a:rPr lang="en-US" altLang="de-DE" dirty="0">
                <a:solidFill>
                  <a:srgbClr val="B2B2B2"/>
                </a:solidFill>
              </a:rPr>
              <a:t>FI Reporting</a:t>
            </a:r>
          </a:p>
          <a:p>
            <a:pPr>
              <a:tabLst>
                <a:tab pos="1971675" algn="l"/>
              </a:tabLst>
            </a:pPr>
            <a:endParaRPr lang="en-US" altLang="de-DE" dirty="0">
              <a:solidFill>
                <a:srgbClr val="B2B2B2"/>
              </a:solidFill>
            </a:endParaRPr>
          </a:p>
          <a:p>
            <a:r>
              <a:rPr lang="en-US" altLang="de-DE" dirty="0">
                <a:solidFill>
                  <a:srgbClr val="B2B2B2"/>
                </a:solidFill>
              </a:rPr>
              <a:t>Innovations in S/4HANA</a:t>
            </a:r>
            <a:endParaRPr lang="en-US" altLang="de-DE" dirty="0"/>
          </a:p>
          <a:p>
            <a:pPr>
              <a:tabLst>
                <a:tab pos="1971675" algn="l"/>
              </a:tabLst>
            </a:pPr>
            <a:endParaRPr lang="en-US" altLang="de-DE" dirty="0">
              <a:solidFill>
                <a:srgbClr val="B2B2B2"/>
              </a:solidFill>
            </a:endParaRPr>
          </a:p>
          <a:p>
            <a:endParaRPr lang="de-DE" dirty="0"/>
          </a:p>
        </p:txBody>
      </p:sp>
    </p:spTree>
    <p:extLst>
      <p:ext uri="{BB962C8B-B14F-4D97-AF65-F5344CB8AC3E}">
        <p14:creationId xmlns:p14="http://schemas.microsoft.com/office/powerpoint/2010/main" val="2256917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t>Posting a G/L Entry</a:t>
            </a:r>
          </a:p>
          <a:p>
            <a:endParaRPr lang="de-DE" dirty="0"/>
          </a:p>
        </p:txBody>
      </p:sp>
      <p:sp>
        <p:nvSpPr>
          <p:cNvPr id="3" name="Titel 2"/>
          <p:cNvSpPr>
            <a:spLocks noGrp="1"/>
          </p:cNvSpPr>
          <p:nvPr>
            <p:ph type="title"/>
          </p:nvPr>
        </p:nvSpPr>
        <p:spPr/>
        <p:txBody>
          <a:bodyPr/>
          <a:lstStyle/>
          <a:p>
            <a:r>
              <a:rPr lang="en-US" altLang="de-DE" dirty="0"/>
              <a:t>FI Processes</a:t>
            </a:r>
            <a:endParaRPr lang="de-DE" dirty="0"/>
          </a:p>
        </p:txBody>
      </p:sp>
      <p:pic>
        <p:nvPicPr>
          <p:cNvPr id="8" name="Grafik 7"/>
          <p:cNvPicPr>
            <a:picLocks noChangeAspect="1"/>
          </p:cNvPicPr>
          <p:nvPr/>
        </p:nvPicPr>
        <p:blipFill>
          <a:blip r:embed="rId2"/>
          <a:stretch>
            <a:fillRect/>
          </a:stretch>
        </p:blipFill>
        <p:spPr>
          <a:xfrm>
            <a:off x="2773174" y="2027067"/>
            <a:ext cx="6726679" cy="3775578"/>
          </a:xfrm>
          <a:prstGeom prst="rect">
            <a:avLst/>
          </a:prstGeom>
        </p:spPr>
      </p:pic>
      <p:pic>
        <p:nvPicPr>
          <p:cNvPr id="9" name="Grafik 8"/>
          <p:cNvPicPr>
            <a:picLocks noChangeAspect="1"/>
          </p:cNvPicPr>
          <p:nvPr/>
        </p:nvPicPr>
        <p:blipFill>
          <a:blip r:embed="rId3"/>
          <a:stretch>
            <a:fillRect/>
          </a:stretch>
        </p:blipFill>
        <p:spPr>
          <a:xfrm>
            <a:off x="6297098" y="6083121"/>
            <a:ext cx="3961905" cy="380952"/>
          </a:xfrm>
          <a:prstGeom prst="rect">
            <a:avLst/>
          </a:prstGeom>
        </p:spPr>
      </p:pic>
    </p:spTree>
    <p:extLst>
      <p:ext uri="{BB962C8B-B14F-4D97-AF65-F5344CB8AC3E}">
        <p14:creationId xmlns:p14="http://schemas.microsoft.com/office/powerpoint/2010/main" val="1814213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327108" y="3568361"/>
            <a:ext cx="9542092" cy="530990"/>
          </a:xfrm>
        </p:spPr>
        <p:txBody>
          <a:bodyPr/>
          <a:lstStyle/>
          <a:p>
            <a:r>
              <a:rPr lang="de-DE" dirty="0"/>
              <a:t>S/4HANA 1709 Fiori 2.0</a:t>
            </a:r>
          </a:p>
        </p:txBody>
      </p:sp>
      <p:sp>
        <p:nvSpPr>
          <p:cNvPr id="4" name="Textplatzhalter 3"/>
          <p:cNvSpPr>
            <a:spLocks noGrp="1"/>
          </p:cNvSpPr>
          <p:nvPr>
            <p:ph type="body" sz="quarter" idx="13"/>
          </p:nvPr>
        </p:nvSpPr>
        <p:spPr/>
        <p:txBody>
          <a:bodyPr/>
          <a:lstStyle/>
          <a:p>
            <a:r>
              <a:rPr lang="de-DE" dirty="0"/>
              <a:t>No Prerequisites </a:t>
            </a:r>
            <a:r>
              <a:rPr lang="de-DE" dirty="0" err="1"/>
              <a:t>needed</a:t>
            </a:r>
            <a:endParaRPr lang="de-DE" dirty="0"/>
          </a:p>
          <a:p>
            <a:endParaRPr lang="de-DE" dirty="0"/>
          </a:p>
        </p:txBody>
      </p:sp>
      <p:sp>
        <p:nvSpPr>
          <p:cNvPr id="5" name="Textplatzhalter 21"/>
          <p:cNvSpPr>
            <a:spLocks noGrp="1"/>
          </p:cNvSpPr>
          <p:nvPr>
            <p:ph type="body" sz="quarter" idx="16" hasCustomPrompt="1"/>
          </p:nvPr>
        </p:nvSpPr>
        <p:spPr>
          <a:xfrm>
            <a:off x="2327108" y="4520696"/>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dirty="0"/>
              <a:t>Global Bike</a:t>
            </a:r>
          </a:p>
        </p:txBody>
      </p:sp>
      <p:sp>
        <p:nvSpPr>
          <p:cNvPr id="6" name="Textplatzhalter 5"/>
          <p:cNvSpPr>
            <a:spLocks noGrp="1"/>
          </p:cNvSpPr>
          <p:nvPr>
            <p:ph type="body" sz="quarter" idx="15"/>
          </p:nvPr>
        </p:nvSpPr>
        <p:spPr/>
        <p:txBody>
          <a:bodyPr/>
          <a:lstStyle/>
          <a:p>
            <a:r>
              <a:rPr lang="de-DE"/>
              <a:t>3.2 (May 2018)</a:t>
            </a:r>
          </a:p>
        </p:txBody>
      </p:sp>
    </p:spTree>
    <p:extLst>
      <p:ext uri="{BB962C8B-B14F-4D97-AF65-F5344CB8AC3E}">
        <p14:creationId xmlns:p14="http://schemas.microsoft.com/office/powerpoint/2010/main" val="90576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a:t>Agenda</a:t>
            </a:r>
            <a:endParaRPr lang="de-DE"/>
          </a:p>
        </p:txBody>
      </p:sp>
      <p:sp>
        <p:nvSpPr>
          <p:cNvPr id="3" name="Inhaltsplatzhalter 2"/>
          <p:cNvSpPr>
            <a:spLocks noGrp="1"/>
          </p:cNvSpPr>
          <p:nvPr>
            <p:ph idx="1"/>
          </p:nvPr>
        </p:nvSpPr>
        <p:spPr/>
        <p:txBody>
          <a:bodyPr/>
          <a:lstStyle/>
          <a:p>
            <a:pPr>
              <a:tabLst>
                <a:tab pos="1971675" algn="l"/>
              </a:tabLst>
            </a:pPr>
            <a:r>
              <a:rPr lang="en-US" altLang="de-DE">
                <a:solidFill>
                  <a:srgbClr val="B2B2B2"/>
                </a:solidFill>
              </a:rPr>
              <a:t>FI Organizational Structure</a:t>
            </a:r>
          </a:p>
          <a:p>
            <a:pPr>
              <a:tabLst>
                <a:tab pos="1971675" algn="l"/>
              </a:tabLst>
            </a:pPr>
            <a:endParaRPr lang="en-US" altLang="de-DE"/>
          </a:p>
          <a:p>
            <a:pPr>
              <a:tabLst>
                <a:tab pos="1971675" algn="l"/>
              </a:tabLst>
            </a:pPr>
            <a:r>
              <a:rPr lang="en-US" altLang="de-DE">
                <a:solidFill>
                  <a:srgbClr val="B2B2B2"/>
                </a:solidFill>
              </a:rPr>
              <a:t>FI Master Data</a:t>
            </a:r>
          </a:p>
          <a:p>
            <a:pPr>
              <a:tabLst>
                <a:tab pos="1971675" algn="l"/>
              </a:tabLst>
            </a:pPr>
            <a:endParaRPr lang="en-US" altLang="de-DE">
              <a:solidFill>
                <a:srgbClr val="B2B2B2"/>
              </a:solidFill>
            </a:endParaRPr>
          </a:p>
          <a:p>
            <a:pPr>
              <a:tabLst>
                <a:tab pos="1971675" algn="l"/>
              </a:tabLst>
            </a:pPr>
            <a:r>
              <a:rPr lang="en-US" altLang="de-DE">
                <a:solidFill>
                  <a:srgbClr val="B2B2B2"/>
                </a:solidFill>
              </a:rPr>
              <a:t>FI Processes</a:t>
            </a:r>
          </a:p>
          <a:p>
            <a:pPr>
              <a:tabLst>
                <a:tab pos="1971675" algn="l"/>
              </a:tabLst>
            </a:pPr>
            <a:endParaRPr lang="en-US" altLang="de-DE"/>
          </a:p>
          <a:p>
            <a:pPr>
              <a:tabLst>
                <a:tab pos="1971675" algn="l"/>
              </a:tabLst>
            </a:pPr>
            <a:r>
              <a:rPr lang="en-US" altLang="de-DE"/>
              <a:t>FI Reporting</a:t>
            </a:r>
          </a:p>
          <a:p>
            <a:endParaRPr lang="de-DE"/>
          </a:p>
          <a:p>
            <a:r>
              <a:rPr lang="en-US" altLang="de-DE">
                <a:solidFill>
                  <a:srgbClr val="B2B2B2"/>
                </a:solidFill>
              </a:rPr>
              <a:t>Innovations in S/4HANA</a:t>
            </a:r>
            <a:endParaRPr lang="en-US" altLang="de-DE"/>
          </a:p>
          <a:p>
            <a:endParaRPr lang="de-DE"/>
          </a:p>
        </p:txBody>
      </p:sp>
    </p:spTree>
    <p:extLst>
      <p:ext uri="{BB962C8B-B14F-4D97-AF65-F5344CB8AC3E}">
        <p14:creationId xmlns:p14="http://schemas.microsoft.com/office/powerpoint/2010/main" val="2746049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FI Reporting</a:t>
            </a:r>
            <a:endParaRPr lang="de-DE"/>
          </a:p>
        </p:txBody>
      </p:sp>
      <p:sp>
        <p:nvSpPr>
          <p:cNvPr id="7" name="Rechteck 6"/>
          <p:cNvSpPr/>
          <p:nvPr/>
        </p:nvSpPr>
        <p:spPr>
          <a:xfrm>
            <a:off x="501031" y="1373778"/>
            <a:ext cx="3213508" cy="415498"/>
          </a:xfrm>
          <a:prstGeom prst="rect">
            <a:avLst/>
          </a:prstGeom>
        </p:spPr>
        <p:txBody>
          <a:bodyPr wrap="none">
            <a:spAutoFit/>
          </a:bodyPr>
          <a:lstStyle/>
          <a:p>
            <a:pPr marL="342900" indent="-342900">
              <a:buFont typeface="Arial" panose="020B0604020202020204" pitchFamily="34" charset="0"/>
              <a:buChar char="•"/>
            </a:pPr>
            <a:r>
              <a:rPr lang="de-DE"/>
              <a:t>G/L Account Summary</a:t>
            </a:r>
          </a:p>
        </p:txBody>
      </p:sp>
      <p:pic>
        <p:nvPicPr>
          <p:cNvPr id="3074" name="Picture 2" descr="C:\Users\GGAERT~1\AppData\Local\Temp\SNAGHTML48356c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144" y="1913101"/>
            <a:ext cx="4559300" cy="1497335"/>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3"/>
          <a:stretch>
            <a:fillRect/>
          </a:stretch>
        </p:blipFill>
        <p:spPr>
          <a:xfrm>
            <a:off x="5720991" y="3659269"/>
            <a:ext cx="4722084" cy="2746375"/>
          </a:xfrm>
          <a:prstGeom prst="rect">
            <a:avLst/>
          </a:prstGeom>
        </p:spPr>
      </p:pic>
    </p:spTree>
    <p:extLst>
      <p:ext uri="{BB962C8B-B14F-4D97-AF65-F5344CB8AC3E}">
        <p14:creationId xmlns:p14="http://schemas.microsoft.com/office/powerpoint/2010/main" val="1091223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a:t>Balance Sheet </a:t>
            </a:r>
          </a:p>
          <a:p>
            <a:pPr lvl="1"/>
            <a:r>
              <a:rPr lang="en-US" altLang="de-DE"/>
              <a:t>Presentation of an organization’s Assets, Liabilities, and Equity at a point in time</a:t>
            </a:r>
          </a:p>
          <a:p>
            <a:pPr lvl="1"/>
            <a:r>
              <a:rPr lang="en-US" altLang="de-DE"/>
              <a:t>Assets: What the company owns</a:t>
            </a:r>
          </a:p>
          <a:p>
            <a:pPr lvl="1"/>
            <a:r>
              <a:rPr lang="en-US" altLang="de-DE"/>
              <a:t>Liabilities: What the company owes</a:t>
            </a:r>
          </a:p>
          <a:p>
            <a:pPr lvl="1"/>
            <a:r>
              <a:rPr lang="en-US" altLang="de-DE"/>
              <a:t>Equity: The difference between Assets and Liabilities</a:t>
            </a:r>
          </a:p>
          <a:p>
            <a:pPr lvl="1"/>
            <a:r>
              <a:rPr lang="en-US" altLang="de-DE"/>
              <a:t>Assets = Liabilities + Equity</a:t>
            </a:r>
          </a:p>
        </p:txBody>
      </p:sp>
      <p:sp>
        <p:nvSpPr>
          <p:cNvPr id="3" name="Titel 2"/>
          <p:cNvSpPr>
            <a:spLocks noGrp="1"/>
          </p:cNvSpPr>
          <p:nvPr>
            <p:ph type="title"/>
          </p:nvPr>
        </p:nvSpPr>
        <p:spPr/>
        <p:txBody>
          <a:bodyPr/>
          <a:lstStyle/>
          <a:p>
            <a:r>
              <a:rPr lang="en-US" altLang="de-DE"/>
              <a:t>FI Reporting</a:t>
            </a:r>
            <a:endParaRPr lang="de-DE"/>
          </a:p>
        </p:txBody>
      </p:sp>
    </p:spTree>
    <p:extLst>
      <p:ext uri="{BB962C8B-B14F-4D97-AF65-F5344CB8AC3E}">
        <p14:creationId xmlns:p14="http://schemas.microsoft.com/office/powerpoint/2010/main" val="1679278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a:t>Balance Sheet Example</a:t>
            </a:r>
          </a:p>
          <a:p>
            <a:endParaRPr lang="en-US"/>
          </a:p>
          <a:p>
            <a:endParaRPr lang="de-DE"/>
          </a:p>
        </p:txBody>
      </p:sp>
      <p:sp>
        <p:nvSpPr>
          <p:cNvPr id="3" name="Titel 2"/>
          <p:cNvSpPr>
            <a:spLocks noGrp="1"/>
          </p:cNvSpPr>
          <p:nvPr>
            <p:ph type="title"/>
          </p:nvPr>
        </p:nvSpPr>
        <p:spPr/>
        <p:txBody>
          <a:bodyPr/>
          <a:lstStyle/>
          <a:p>
            <a:r>
              <a:rPr lang="en-US" altLang="de-DE"/>
              <a:t>FI Reporting</a:t>
            </a:r>
            <a:endParaRPr lang="de-DE"/>
          </a:p>
        </p:txBody>
      </p:sp>
      <p:pic>
        <p:nvPicPr>
          <p:cNvPr id="5" name="Grafik 4"/>
          <p:cNvPicPr>
            <a:picLocks noChangeAspect="1"/>
          </p:cNvPicPr>
          <p:nvPr/>
        </p:nvPicPr>
        <p:blipFill>
          <a:blip r:embed="rId2"/>
          <a:stretch>
            <a:fillRect/>
          </a:stretch>
        </p:blipFill>
        <p:spPr>
          <a:xfrm>
            <a:off x="936508" y="2862883"/>
            <a:ext cx="4017612" cy="2048434"/>
          </a:xfrm>
          <a:prstGeom prst="rect">
            <a:avLst/>
          </a:prstGeom>
        </p:spPr>
      </p:pic>
      <p:pic>
        <p:nvPicPr>
          <p:cNvPr id="7" name="Grafik 6"/>
          <p:cNvPicPr>
            <a:picLocks noChangeAspect="1"/>
          </p:cNvPicPr>
          <p:nvPr/>
        </p:nvPicPr>
        <p:blipFill>
          <a:blip r:embed="rId3"/>
          <a:stretch>
            <a:fillRect/>
          </a:stretch>
        </p:blipFill>
        <p:spPr>
          <a:xfrm>
            <a:off x="6639476" y="1902680"/>
            <a:ext cx="4017612" cy="3968840"/>
          </a:xfrm>
          <a:prstGeom prst="rect">
            <a:avLst/>
          </a:prstGeom>
        </p:spPr>
      </p:pic>
    </p:spTree>
    <p:extLst>
      <p:ext uri="{BB962C8B-B14F-4D97-AF65-F5344CB8AC3E}">
        <p14:creationId xmlns:p14="http://schemas.microsoft.com/office/powerpoint/2010/main" val="1104616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a:t>Income Statement </a:t>
            </a:r>
          </a:p>
          <a:p>
            <a:pPr lvl="1"/>
            <a:r>
              <a:rPr lang="en-US" altLang="de-DE"/>
              <a:t>Presentation of an organization’s revenues and expenses for a given period of time (e.g. monthly, quarterly, or yearly)</a:t>
            </a:r>
          </a:p>
          <a:p>
            <a:pPr lvl="1"/>
            <a:r>
              <a:rPr lang="en-US" altLang="de-DE"/>
              <a:t>Revenues, in a simple sense, are inflows of cash as a result of selling activities or the disposal of company assets.</a:t>
            </a:r>
          </a:p>
          <a:p>
            <a:pPr lvl="1"/>
            <a:r>
              <a:rPr lang="en-US" altLang="de-DE"/>
              <a:t>Expenses, in a simple sense, are outflows of cash or the creation of liabilities to support company operations.</a:t>
            </a:r>
          </a:p>
          <a:p>
            <a:pPr lvl="1"/>
            <a:r>
              <a:rPr lang="en-US" altLang="de-DE"/>
              <a:t>Revenues - Expenses = Net Income</a:t>
            </a:r>
          </a:p>
          <a:p>
            <a:endParaRPr lang="de-DE"/>
          </a:p>
        </p:txBody>
      </p:sp>
      <p:sp>
        <p:nvSpPr>
          <p:cNvPr id="3" name="Titel 2"/>
          <p:cNvSpPr>
            <a:spLocks noGrp="1"/>
          </p:cNvSpPr>
          <p:nvPr>
            <p:ph type="title"/>
          </p:nvPr>
        </p:nvSpPr>
        <p:spPr/>
        <p:txBody>
          <a:bodyPr/>
          <a:lstStyle/>
          <a:p>
            <a:r>
              <a:rPr lang="en-US" altLang="de-DE"/>
              <a:t>FI Reporting</a:t>
            </a:r>
            <a:endParaRPr lang="de-DE"/>
          </a:p>
        </p:txBody>
      </p:sp>
    </p:spTree>
    <p:extLst>
      <p:ext uri="{BB962C8B-B14F-4D97-AF65-F5344CB8AC3E}">
        <p14:creationId xmlns:p14="http://schemas.microsoft.com/office/powerpoint/2010/main" val="1566367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a:t>Income Statement </a:t>
            </a:r>
            <a:r>
              <a:rPr lang="de-DE" err="1"/>
              <a:t>Example</a:t>
            </a:r>
            <a:endParaRPr lang="de-DE"/>
          </a:p>
          <a:p>
            <a:endParaRPr lang="de-DE"/>
          </a:p>
          <a:p>
            <a:endParaRPr lang="de-DE"/>
          </a:p>
        </p:txBody>
      </p:sp>
      <p:sp>
        <p:nvSpPr>
          <p:cNvPr id="3" name="Titel 2"/>
          <p:cNvSpPr>
            <a:spLocks noGrp="1"/>
          </p:cNvSpPr>
          <p:nvPr>
            <p:ph type="title"/>
          </p:nvPr>
        </p:nvSpPr>
        <p:spPr/>
        <p:txBody>
          <a:bodyPr/>
          <a:lstStyle/>
          <a:p>
            <a:r>
              <a:rPr lang="en-US" altLang="de-DE"/>
              <a:t>FI Reporting</a:t>
            </a:r>
            <a:endParaRPr lang="de-DE"/>
          </a:p>
        </p:txBody>
      </p:sp>
      <p:pic>
        <p:nvPicPr>
          <p:cNvPr id="5" name="Grafik 4"/>
          <p:cNvPicPr>
            <a:picLocks noChangeAspect="1"/>
          </p:cNvPicPr>
          <p:nvPr/>
        </p:nvPicPr>
        <p:blipFill>
          <a:blip r:embed="rId2"/>
          <a:stretch>
            <a:fillRect/>
          </a:stretch>
        </p:blipFill>
        <p:spPr>
          <a:xfrm>
            <a:off x="4144082" y="2292319"/>
            <a:ext cx="5310076" cy="3785944"/>
          </a:xfrm>
          <a:prstGeom prst="rect">
            <a:avLst/>
          </a:prstGeom>
        </p:spPr>
      </p:pic>
    </p:spTree>
    <p:extLst>
      <p:ext uri="{BB962C8B-B14F-4D97-AF65-F5344CB8AC3E}">
        <p14:creationId xmlns:p14="http://schemas.microsoft.com/office/powerpoint/2010/main" val="2874277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a:t>Statement of Cash Flows </a:t>
            </a:r>
          </a:p>
          <a:p>
            <a:pPr lvl="1"/>
            <a:r>
              <a:rPr lang="en-US" altLang="de-DE"/>
              <a:t>Considers the associated changes, both inflows and outflows, that have occurred in cash – arguably the most important of all assets – over a given period of time (e.g. monthly, quarterly, or annually)</a:t>
            </a:r>
          </a:p>
          <a:p>
            <a:endParaRPr lang="de-DE" altLang="de-DE"/>
          </a:p>
        </p:txBody>
      </p:sp>
      <p:sp>
        <p:nvSpPr>
          <p:cNvPr id="3" name="Titel 2"/>
          <p:cNvSpPr>
            <a:spLocks noGrp="1"/>
          </p:cNvSpPr>
          <p:nvPr>
            <p:ph type="title"/>
          </p:nvPr>
        </p:nvSpPr>
        <p:spPr/>
        <p:txBody>
          <a:bodyPr/>
          <a:lstStyle/>
          <a:p>
            <a:r>
              <a:rPr lang="en-US" altLang="de-DE"/>
              <a:t>FI Reporting</a:t>
            </a:r>
            <a:endParaRPr lang="de-DE"/>
          </a:p>
        </p:txBody>
      </p:sp>
      <p:graphicFrame>
        <p:nvGraphicFramePr>
          <p:cNvPr id="4" name="Object 4"/>
          <p:cNvGraphicFramePr>
            <a:graphicFrameLocks noChangeAspect="1"/>
          </p:cNvGraphicFramePr>
          <p:nvPr>
            <p:extLst>
              <p:ext uri="{D42A27DB-BD31-4B8C-83A1-F6EECF244321}">
                <p14:modId xmlns:p14="http://schemas.microsoft.com/office/powerpoint/2010/main" val="96298929"/>
              </p:ext>
            </p:extLst>
          </p:nvPr>
        </p:nvGraphicFramePr>
        <p:xfrm>
          <a:off x="4118575" y="3538359"/>
          <a:ext cx="3956050" cy="2544762"/>
        </p:xfrm>
        <a:graphic>
          <a:graphicData uri="http://schemas.openxmlformats.org/presentationml/2006/ole">
            <mc:AlternateContent xmlns:mc="http://schemas.openxmlformats.org/markup-compatibility/2006">
              <mc:Choice xmlns:v="urn:schemas-microsoft-com:vml" Requires="v">
                <p:oleObj spid="_x0000_s2115" name="Clip" r:id="rId3" imgW="4582440" imgH="2948400" progId="MS_ClipArt_Gallery.2">
                  <p:embed/>
                </p:oleObj>
              </mc:Choice>
              <mc:Fallback>
                <p:oleObj name="Clip" r:id="rId3" imgW="4582440" imgH="29484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118575" y="3538359"/>
                        <a:ext cx="3956050" cy="254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44952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a:t>Audit trails allow an auditor to begin with an account balance on a financial statement and trace through the accounting records to the transactions that support the account balance.</a:t>
            </a:r>
          </a:p>
          <a:p>
            <a:r>
              <a:rPr lang="en-US" altLang="de-DE"/>
              <a:t>Audit trails enable an auditor to trace individual transactions to the effected account balance(s) on a financial statement.</a:t>
            </a:r>
          </a:p>
        </p:txBody>
      </p:sp>
      <p:sp>
        <p:nvSpPr>
          <p:cNvPr id="3" name="Titel 2"/>
          <p:cNvSpPr>
            <a:spLocks noGrp="1"/>
          </p:cNvSpPr>
          <p:nvPr>
            <p:ph type="title"/>
          </p:nvPr>
        </p:nvSpPr>
        <p:spPr/>
        <p:txBody>
          <a:bodyPr/>
          <a:lstStyle/>
          <a:p>
            <a:r>
              <a:rPr lang="en-US" altLang="de-DE"/>
              <a:t>Accountants and Audit Trails</a:t>
            </a:r>
            <a:endParaRPr lang="de-DE"/>
          </a:p>
        </p:txBody>
      </p:sp>
    </p:spTree>
    <p:extLst>
      <p:ext uri="{BB962C8B-B14F-4D97-AF65-F5344CB8AC3E}">
        <p14:creationId xmlns:p14="http://schemas.microsoft.com/office/powerpoint/2010/main" val="38397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t>Each business transaction impacting FI writes data to the SAP database creating a uniquely numbered electronic document.</a:t>
            </a:r>
          </a:p>
          <a:p>
            <a:endParaRPr lang="en-US" altLang="de-DE" dirty="0"/>
          </a:p>
          <a:p>
            <a:r>
              <a:rPr lang="en-US" altLang="de-DE" dirty="0"/>
              <a:t>The document number can be used to recall the transaction at a later date.</a:t>
            </a:r>
          </a:p>
          <a:p>
            <a:endParaRPr lang="en-US" altLang="de-DE" dirty="0"/>
          </a:p>
          <a:p>
            <a:r>
              <a:rPr lang="en-US" altLang="de-DE" dirty="0"/>
              <a:t>It contains, for example, such critical and necessary information as:</a:t>
            </a:r>
          </a:p>
          <a:p>
            <a:pPr lvl="1"/>
            <a:r>
              <a:rPr lang="en-US" altLang="de-DE" dirty="0"/>
              <a:t>Responsible person</a:t>
            </a:r>
          </a:p>
          <a:p>
            <a:pPr lvl="1"/>
            <a:r>
              <a:rPr lang="en-US" altLang="de-DE" dirty="0"/>
              <a:t>Date and time of the transaction</a:t>
            </a:r>
          </a:p>
          <a:p>
            <a:pPr lvl="1"/>
            <a:r>
              <a:rPr lang="en-US" altLang="de-DE" dirty="0"/>
              <a:t>Commercial content</a:t>
            </a:r>
          </a:p>
          <a:p>
            <a:pPr lvl="1"/>
            <a:endParaRPr lang="en-US" altLang="de-DE" dirty="0"/>
          </a:p>
          <a:p>
            <a:r>
              <a:rPr lang="en-US" altLang="de-DE" dirty="0"/>
              <a:t>Once written to the SAP database, a financial document (one impacting the financial position of the company) can not be deleted from the database.</a:t>
            </a:r>
          </a:p>
          <a:p>
            <a:endParaRPr lang="en-US" altLang="de-DE" dirty="0"/>
          </a:p>
          <a:p>
            <a:r>
              <a:rPr lang="en-US" altLang="de-DE" dirty="0"/>
              <a:t>It can be changed to some degree. </a:t>
            </a:r>
          </a:p>
          <a:p>
            <a:endParaRPr lang="en-US" altLang="de-DE" dirty="0"/>
          </a:p>
          <a:p>
            <a:r>
              <a:rPr lang="en-US" altLang="de-DE" dirty="0"/>
              <a:t>The SAP document principle provides a solid and important framework for a strong internal control system – a requirement of law for companies that </a:t>
            </a:r>
            <a:r>
              <a:rPr lang="en-US" altLang="de-DE" dirty="0" smtClean="0"/>
              <a:t>operate </a:t>
            </a:r>
            <a:r>
              <a:rPr lang="en-US" altLang="de-DE" dirty="0"/>
              <a:t>in most countries in the world</a:t>
            </a:r>
            <a:r>
              <a:rPr lang="en-US" altLang="de-DE" dirty="0" smtClean="0"/>
              <a:t>.</a:t>
            </a:r>
            <a:endParaRPr lang="en-US" altLang="de-DE" dirty="0"/>
          </a:p>
          <a:p>
            <a:endParaRPr lang="de-DE" dirty="0"/>
          </a:p>
        </p:txBody>
      </p:sp>
      <p:sp>
        <p:nvSpPr>
          <p:cNvPr id="3" name="Titel 2"/>
          <p:cNvSpPr>
            <a:spLocks noGrp="1"/>
          </p:cNvSpPr>
          <p:nvPr>
            <p:ph type="title"/>
          </p:nvPr>
        </p:nvSpPr>
        <p:spPr/>
        <p:txBody>
          <a:bodyPr/>
          <a:lstStyle/>
          <a:p>
            <a:r>
              <a:rPr lang="en-US" altLang="de-DE"/>
              <a:t>SAP Document Principle</a:t>
            </a:r>
            <a:endParaRPr lang="de-DE"/>
          </a:p>
        </p:txBody>
      </p:sp>
    </p:spTree>
    <p:extLst>
      <p:ext uri="{BB962C8B-B14F-4D97-AF65-F5344CB8AC3E}">
        <p14:creationId xmlns:p14="http://schemas.microsoft.com/office/powerpoint/2010/main" val="4262765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SAP Document Principle</a:t>
            </a:r>
            <a:endParaRPr lang="de-DE"/>
          </a:p>
        </p:txBody>
      </p:sp>
      <p:pic>
        <p:nvPicPr>
          <p:cNvPr id="6" name="Picture 9" descr="FI9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90" y="4652879"/>
            <a:ext cx="6800850" cy="1609725"/>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C:\Users\GGAERT~1\AppData\Local\Temp\SNAGHTML5c6fd9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214" y="1628106"/>
            <a:ext cx="4695091" cy="390841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GGAERT~1\AppData\Local\Temp\SNAGHTML5c7400b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390" y="2183798"/>
            <a:ext cx="4271261" cy="136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941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de-DE"/>
              <a:t>Bret Wagner</a:t>
            </a:r>
          </a:p>
          <a:p>
            <a:r>
              <a:rPr lang="de-DE"/>
              <a:t>Stefan Weidner</a:t>
            </a:r>
          </a:p>
          <a:p>
            <a:r>
              <a:rPr lang="de-DE"/>
              <a:t>Babett Ruß</a:t>
            </a:r>
            <a:br>
              <a:rPr lang="de-DE"/>
            </a:br>
            <a:endParaRPr lang="de-DE"/>
          </a:p>
        </p:txBody>
      </p:sp>
      <p:sp>
        <p:nvSpPr>
          <p:cNvPr id="3" name="Textplatzhalter 2"/>
          <p:cNvSpPr>
            <a:spLocks noGrp="1"/>
          </p:cNvSpPr>
          <p:nvPr>
            <p:ph type="body" sz="quarter" idx="16"/>
          </p:nvPr>
        </p:nvSpPr>
        <p:spPr/>
        <p:txBody>
          <a:bodyPr/>
          <a:lstStyle/>
          <a:p>
            <a:r>
              <a:rPr lang="de-DE"/>
              <a:t>Beginner</a:t>
            </a:r>
          </a:p>
        </p:txBody>
      </p:sp>
    </p:spTree>
    <p:extLst>
      <p:ext uri="{BB962C8B-B14F-4D97-AF65-F5344CB8AC3E}">
        <p14:creationId xmlns:p14="http://schemas.microsoft.com/office/powerpoint/2010/main" val="1881119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a:t>Fully integrated with other SAP modules including, but not limited to:</a:t>
            </a:r>
          </a:p>
          <a:p>
            <a:pPr lvl="1"/>
            <a:r>
              <a:rPr lang="en-US" altLang="de-DE"/>
              <a:t>Sales and Distribution (SD)	</a:t>
            </a:r>
          </a:p>
          <a:p>
            <a:pPr lvl="1"/>
            <a:r>
              <a:rPr lang="en-US" altLang="de-DE"/>
              <a:t>Materials Management (MM)</a:t>
            </a:r>
          </a:p>
          <a:p>
            <a:pPr lvl="1"/>
            <a:r>
              <a:rPr lang="en-US" altLang="de-DE"/>
              <a:t>Production Planning and Execution (PP)</a:t>
            </a:r>
          </a:p>
          <a:p>
            <a:pPr lvl="1"/>
            <a:r>
              <a:rPr lang="en-US" altLang="de-DE"/>
              <a:t>Managerial Accounting (CO)</a:t>
            </a:r>
          </a:p>
        </p:txBody>
      </p:sp>
      <p:sp>
        <p:nvSpPr>
          <p:cNvPr id="3" name="Titel 2"/>
          <p:cNvSpPr>
            <a:spLocks noGrp="1"/>
          </p:cNvSpPr>
          <p:nvPr>
            <p:ph type="title"/>
          </p:nvPr>
        </p:nvSpPr>
        <p:spPr/>
        <p:txBody>
          <a:bodyPr/>
          <a:lstStyle/>
          <a:p>
            <a:r>
              <a:rPr lang="en-US" altLang="de-DE"/>
              <a:t>SAP FI Module</a:t>
            </a:r>
            <a:endParaRPr lang="de-DE"/>
          </a:p>
        </p:txBody>
      </p:sp>
    </p:spTree>
    <p:extLst>
      <p:ext uri="{BB962C8B-B14F-4D97-AF65-F5344CB8AC3E}">
        <p14:creationId xmlns:p14="http://schemas.microsoft.com/office/powerpoint/2010/main" val="394113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a:t>Agenda</a:t>
            </a:r>
            <a:endParaRPr lang="de-DE"/>
          </a:p>
        </p:txBody>
      </p:sp>
      <p:sp>
        <p:nvSpPr>
          <p:cNvPr id="3" name="Inhaltsplatzhalter 2"/>
          <p:cNvSpPr>
            <a:spLocks noGrp="1"/>
          </p:cNvSpPr>
          <p:nvPr>
            <p:ph idx="1"/>
          </p:nvPr>
        </p:nvSpPr>
        <p:spPr/>
        <p:txBody>
          <a:bodyPr/>
          <a:lstStyle/>
          <a:p>
            <a:pPr>
              <a:tabLst>
                <a:tab pos="1971675" algn="l"/>
              </a:tabLst>
            </a:pPr>
            <a:r>
              <a:rPr lang="en-US" altLang="de-DE">
                <a:solidFill>
                  <a:srgbClr val="B2B2B2"/>
                </a:solidFill>
              </a:rPr>
              <a:t>FI Organizational Structure</a:t>
            </a:r>
          </a:p>
          <a:p>
            <a:pPr>
              <a:tabLst>
                <a:tab pos="1971675" algn="l"/>
              </a:tabLst>
            </a:pPr>
            <a:endParaRPr lang="en-US" altLang="de-DE"/>
          </a:p>
          <a:p>
            <a:pPr>
              <a:tabLst>
                <a:tab pos="1971675" algn="l"/>
              </a:tabLst>
            </a:pPr>
            <a:r>
              <a:rPr lang="en-US" altLang="de-DE">
                <a:solidFill>
                  <a:srgbClr val="B2B2B2"/>
                </a:solidFill>
              </a:rPr>
              <a:t>FI Master Data</a:t>
            </a:r>
          </a:p>
          <a:p>
            <a:pPr>
              <a:tabLst>
                <a:tab pos="1971675" algn="l"/>
              </a:tabLst>
            </a:pPr>
            <a:endParaRPr lang="en-US" altLang="de-DE">
              <a:solidFill>
                <a:srgbClr val="B2B2B2"/>
              </a:solidFill>
            </a:endParaRPr>
          </a:p>
          <a:p>
            <a:pPr>
              <a:tabLst>
                <a:tab pos="1971675" algn="l"/>
              </a:tabLst>
            </a:pPr>
            <a:r>
              <a:rPr lang="en-US" altLang="de-DE">
                <a:solidFill>
                  <a:srgbClr val="B2B2B2"/>
                </a:solidFill>
              </a:rPr>
              <a:t>FI Processes</a:t>
            </a:r>
          </a:p>
          <a:p>
            <a:pPr>
              <a:tabLst>
                <a:tab pos="1971675" algn="l"/>
              </a:tabLst>
            </a:pPr>
            <a:endParaRPr lang="en-US" altLang="de-DE">
              <a:solidFill>
                <a:srgbClr val="B2B2B2"/>
              </a:solidFill>
            </a:endParaRPr>
          </a:p>
          <a:p>
            <a:pPr>
              <a:tabLst>
                <a:tab pos="1971675" algn="l"/>
              </a:tabLst>
            </a:pPr>
            <a:r>
              <a:rPr lang="en-US" altLang="de-DE">
                <a:solidFill>
                  <a:srgbClr val="B2B2B2"/>
                </a:solidFill>
              </a:rPr>
              <a:t>FI Reporting</a:t>
            </a:r>
          </a:p>
          <a:p>
            <a:endParaRPr lang="de-DE"/>
          </a:p>
          <a:p>
            <a:r>
              <a:rPr lang="en-US" altLang="de-DE"/>
              <a:t>Innovations in S/4HANA</a:t>
            </a:r>
          </a:p>
          <a:p>
            <a:endParaRPr lang="de-DE"/>
          </a:p>
        </p:txBody>
      </p:sp>
    </p:spTree>
    <p:extLst>
      <p:ext uri="{BB962C8B-B14F-4D97-AF65-F5344CB8AC3E}">
        <p14:creationId xmlns:p14="http://schemas.microsoft.com/office/powerpoint/2010/main" val="2910054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err="1"/>
              <a:t>Innovations</a:t>
            </a:r>
            <a:r>
              <a:rPr lang="de-DE"/>
              <a:t> in S/4HANA</a:t>
            </a:r>
          </a:p>
        </p:txBody>
      </p:sp>
      <p:sp>
        <p:nvSpPr>
          <p:cNvPr id="3" name="Inhaltsplatzhalter 2"/>
          <p:cNvSpPr>
            <a:spLocks noGrp="1"/>
          </p:cNvSpPr>
          <p:nvPr>
            <p:ph idx="1"/>
          </p:nvPr>
        </p:nvSpPr>
        <p:spPr>
          <a:xfrm>
            <a:off x="324000" y="1691079"/>
            <a:ext cx="11545200" cy="1582208"/>
          </a:xfrm>
        </p:spPr>
        <p:txBody>
          <a:bodyPr/>
          <a:lstStyle/>
          <a:p>
            <a:pPr marL="342900" indent="-342900">
              <a:buFont typeface="+mj-lt"/>
              <a:buAutoNum type="arabicParenR"/>
            </a:pPr>
            <a:r>
              <a:rPr lang="en-US" dirty="0" smtClean="0"/>
              <a:t>The </a:t>
            </a:r>
            <a:r>
              <a:rPr lang="en-US" dirty="0"/>
              <a:t>General Ledger is the Single Point of Truth.  All transactions are stored in the Universal Journal table. The table also stores transactions for Controlling thereby removed many of the reconciliation activities in ERP.</a:t>
            </a:r>
          </a:p>
          <a:p>
            <a:pPr marL="342900" indent="-342900">
              <a:buFont typeface="+mj-lt"/>
              <a:buAutoNum type="arabicParenR"/>
            </a:pPr>
            <a:endParaRPr lang="en-US" dirty="0" smtClean="0"/>
          </a:p>
          <a:p>
            <a:pPr marL="342900" indent="-342900">
              <a:buFont typeface="+mj-lt"/>
              <a:buAutoNum type="arabicParenR"/>
            </a:pPr>
            <a:r>
              <a:rPr lang="en-US" dirty="0" smtClean="0"/>
              <a:t>Finance </a:t>
            </a:r>
            <a:r>
              <a:rPr lang="en-US" dirty="0"/>
              <a:t>incorporates a re-designed General Ledger and </a:t>
            </a:r>
            <a:r>
              <a:rPr lang="en-US" dirty="0" err="1"/>
              <a:t>and</a:t>
            </a:r>
            <a:r>
              <a:rPr lang="en-US" dirty="0"/>
              <a:t> new asset accounting functionalities.</a:t>
            </a:r>
          </a:p>
          <a:p>
            <a:pPr marL="342900" indent="-342900">
              <a:buFont typeface="+mj-lt"/>
              <a:buAutoNum type="arabicParenR"/>
            </a:pPr>
            <a:endParaRPr lang="en-US" dirty="0" smtClean="0"/>
          </a:p>
          <a:p>
            <a:pPr marL="342900" indent="-342900">
              <a:buFont typeface="+mj-lt"/>
              <a:buAutoNum type="arabicParenR"/>
            </a:pPr>
            <a:endParaRPr lang="en-US" dirty="0" smtClean="0"/>
          </a:p>
          <a:p>
            <a:pPr marL="342900" indent="-342900">
              <a:buFont typeface="+mj-lt"/>
              <a:buAutoNum type="arabicParenR"/>
            </a:pPr>
            <a:r>
              <a:rPr lang="en-US" dirty="0" smtClean="0"/>
              <a:t>Using </a:t>
            </a:r>
            <a:r>
              <a:rPr lang="en-US" dirty="0" smtClean="0"/>
              <a:t>the </a:t>
            </a:r>
            <a:r>
              <a:rPr lang="en-US" dirty="0"/>
              <a:t>real time SAP HANA database means that reporting from many different finance areas is unified into a single repository.</a:t>
            </a:r>
          </a:p>
          <a:p>
            <a:pPr marL="342900" indent="-342900">
              <a:buFont typeface="+mj-lt"/>
              <a:buAutoNum type="arabicParenR"/>
            </a:pPr>
            <a:endParaRPr lang="en-US" dirty="0"/>
          </a:p>
        </p:txBody>
      </p:sp>
    </p:spTree>
    <p:extLst>
      <p:ext uri="{BB962C8B-B14F-4D97-AF65-F5344CB8AC3E}">
        <p14:creationId xmlns:p14="http://schemas.microsoft.com/office/powerpoint/2010/main" val="2614090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err="1"/>
              <a:t>Innovations</a:t>
            </a:r>
            <a:r>
              <a:rPr lang="de-DE"/>
              <a:t> in S/4HANA</a:t>
            </a:r>
            <a:br>
              <a:rPr lang="de-DE"/>
            </a:br>
            <a:r>
              <a:rPr lang="de-DE"/>
              <a:t>General </a:t>
            </a:r>
            <a:r>
              <a:rPr lang="de-DE" err="1"/>
              <a:t>Ledger</a:t>
            </a:r>
            <a:endParaRPr lang="de-DE"/>
          </a:p>
        </p:txBody>
      </p:sp>
      <p:sp>
        <p:nvSpPr>
          <p:cNvPr id="3" name="Inhaltsplatzhalter 2"/>
          <p:cNvSpPr>
            <a:spLocks noGrp="1"/>
          </p:cNvSpPr>
          <p:nvPr>
            <p:ph idx="1"/>
          </p:nvPr>
        </p:nvSpPr>
        <p:spPr/>
        <p:txBody>
          <a:bodyPr/>
          <a:lstStyle/>
          <a:p>
            <a:pPr lvl="0"/>
            <a:r>
              <a:rPr lang="en-US" sz="1600"/>
              <a:t>General Ledger in S/4HANA is based in the Universal Journal</a:t>
            </a:r>
          </a:p>
          <a:p>
            <a:pPr lvl="0"/>
            <a:endParaRPr lang="de-DE" sz="1600"/>
          </a:p>
          <a:p>
            <a:pPr lvl="0"/>
            <a:r>
              <a:rPr lang="en-US" sz="1600"/>
              <a:t>Line items are stored in the new database table ACDOCA -&gt; optimized to SAP HANA</a:t>
            </a:r>
          </a:p>
          <a:p>
            <a:pPr lvl="1"/>
            <a:r>
              <a:rPr lang="en-US" sz="1400"/>
              <a:t>no need for CO real-time integration for transfer of secondary CO postings to New GL or the Reconciliation Ledger of Classic GL</a:t>
            </a:r>
          </a:p>
          <a:p>
            <a:pPr lvl="0"/>
            <a:endParaRPr lang="de-DE" sz="1600"/>
          </a:p>
          <a:p>
            <a:pPr lvl="0"/>
            <a:r>
              <a:rPr lang="en-US" sz="1600"/>
              <a:t>CO internal postings are now visible in General Ledger as well</a:t>
            </a:r>
          </a:p>
          <a:p>
            <a:pPr lvl="0"/>
            <a:endParaRPr lang="de-DE" sz="1600"/>
          </a:p>
          <a:p>
            <a:r>
              <a:rPr lang="en-US" sz="1600"/>
              <a:t>The new journal entry consists of a header (table BKPF) and the respective items (table ACDOCA).</a:t>
            </a:r>
          </a:p>
          <a:p>
            <a:endParaRPr lang="de-DE" sz="1600"/>
          </a:p>
          <a:p>
            <a:r>
              <a:rPr lang="en-US" sz="1600"/>
              <a:t>The ACDOCA table contains all fields needed for G/L, CO, AA, ML, PA, providing one single source of truth for all these modules. For CO, the universal journal also contains all cost elements, including secondary cost elements, which are also in SAP S/4HANA G/L accounts.</a:t>
            </a:r>
            <a:endParaRPr lang="de-DE" sz="1600"/>
          </a:p>
          <a:p>
            <a:endParaRPr lang="de-DE"/>
          </a:p>
        </p:txBody>
      </p:sp>
    </p:spTree>
    <p:extLst>
      <p:ext uri="{BB962C8B-B14F-4D97-AF65-F5344CB8AC3E}">
        <p14:creationId xmlns:p14="http://schemas.microsoft.com/office/powerpoint/2010/main" val="4142408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err="1"/>
              <a:t>Innovations</a:t>
            </a:r>
            <a:r>
              <a:rPr lang="de-DE"/>
              <a:t> in S/4HANA</a:t>
            </a:r>
            <a:br>
              <a:rPr lang="de-DE"/>
            </a:br>
            <a:r>
              <a:rPr lang="de-DE"/>
              <a:t>General </a:t>
            </a:r>
            <a:r>
              <a:rPr lang="de-DE" err="1"/>
              <a:t>Ledger</a:t>
            </a:r>
            <a:endParaRPr lang="de-DE"/>
          </a:p>
        </p:txBody>
      </p:sp>
      <p:sp>
        <p:nvSpPr>
          <p:cNvPr id="4" name="Rechteck 3"/>
          <p:cNvSpPr/>
          <p:nvPr/>
        </p:nvSpPr>
        <p:spPr>
          <a:xfrm>
            <a:off x="419900" y="1348226"/>
            <a:ext cx="6128086" cy="518065"/>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a:t>General Ledger Accounting</a:t>
            </a:r>
          </a:p>
        </p:txBody>
      </p:sp>
      <p:sp>
        <p:nvSpPr>
          <p:cNvPr id="5" name="Rechteck 4"/>
          <p:cNvSpPr/>
          <p:nvPr/>
        </p:nvSpPr>
        <p:spPr>
          <a:xfrm>
            <a:off x="7446344" y="1348226"/>
            <a:ext cx="3930316" cy="518065"/>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err="1"/>
              <a:t>Profitability</a:t>
            </a:r>
            <a:r>
              <a:rPr lang="de-DE" dirty="0"/>
              <a:t> Analysis</a:t>
            </a:r>
          </a:p>
        </p:txBody>
      </p:sp>
      <p:sp>
        <p:nvSpPr>
          <p:cNvPr id="6" name="Rechteck 5"/>
          <p:cNvSpPr/>
          <p:nvPr/>
        </p:nvSpPr>
        <p:spPr>
          <a:xfrm>
            <a:off x="419900" y="3027907"/>
            <a:ext cx="7620000" cy="497305"/>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a:t>Universal Journal (New Table in S/4 HANA sFIN: ACDOCA)</a:t>
            </a:r>
          </a:p>
        </p:txBody>
      </p:sp>
      <p:sp>
        <p:nvSpPr>
          <p:cNvPr id="7" name="Rechteck 6"/>
          <p:cNvSpPr/>
          <p:nvPr/>
        </p:nvSpPr>
        <p:spPr>
          <a:xfrm>
            <a:off x="419900" y="1942290"/>
            <a:ext cx="850231"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Ledger</a:t>
            </a:r>
          </a:p>
        </p:txBody>
      </p:sp>
      <p:sp>
        <p:nvSpPr>
          <p:cNvPr id="8" name="Rechteck 7"/>
          <p:cNvSpPr/>
          <p:nvPr/>
        </p:nvSpPr>
        <p:spPr>
          <a:xfrm>
            <a:off x="1414513" y="1938113"/>
            <a:ext cx="914395"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Company</a:t>
            </a:r>
          </a:p>
        </p:txBody>
      </p:sp>
      <p:sp>
        <p:nvSpPr>
          <p:cNvPr id="9" name="Rechteck 8"/>
          <p:cNvSpPr/>
          <p:nvPr/>
        </p:nvSpPr>
        <p:spPr>
          <a:xfrm>
            <a:off x="2409126" y="1938112"/>
            <a:ext cx="850231"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Account1</a:t>
            </a:r>
          </a:p>
        </p:txBody>
      </p:sp>
      <p:sp>
        <p:nvSpPr>
          <p:cNvPr id="10" name="Rechteck 9"/>
          <p:cNvSpPr/>
          <p:nvPr/>
        </p:nvSpPr>
        <p:spPr>
          <a:xfrm>
            <a:off x="3379661" y="1938111"/>
            <a:ext cx="874310"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Account2</a:t>
            </a:r>
          </a:p>
        </p:txBody>
      </p:sp>
      <p:sp>
        <p:nvSpPr>
          <p:cNvPr id="11" name="Rechteck 10"/>
          <p:cNvSpPr/>
          <p:nvPr/>
        </p:nvSpPr>
        <p:spPr>
          <a:xfrm>
            <a:off x="5521281" y="1938111"/>
            <a:ext cx="1026705"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dirty="0"/>
              <a:t>Profit Center</a:t>
            </a:r>
          </a:p>
        </p:txBody>
      </p:sp>
      <p:sp>
        <p:nvSpPr>
          <p:cNvPr id="12" name="Rechteck 11"/>
          <p:cNvSpPr/>
          <p:nvPr/>
        </p:nvSpPr>
        <p:spPr>
          <a:xfrm>
            <a:off x="4374273" y="1936814"/>
            <a:ext cx="1026705"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Account3…</a:t>
            </a:r>
          </a:p>
        </p:txBody>
      </p:sp>
      <p:sp>
        <p:nvSpPr>
          <p:cNvPr id="13" name="Pfeil nach unten 12"/>
          <p:cNvSpPr/>
          <p:nvPr/>
        </p:nvSpPr>
        <p:spPr>
          <a:xfrm>
            <a:off x="1731343" y="2488778"/>
            <a:ext cx="216569" cy="43313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4" name="Rechteck 13"/>
          <p:cNvSpPr/>
          <p:nvPr/>
        </p:nvSpPr>
        <p:spPr>
          <a:xfrm>
            <a:off x="8096048" y="3027907"/>
            <a:ext cx="850231" cy="497305"/>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5" name="Rechteck 14"/>
          <p:cNvSpPr/>
          <p:nvPr/>
        </p:nvSpPr>
        <p:spPr>
          <a:xfrm>
            <a:off x="8986386" y="3027907"/>
            <a:ext cx="850231" cy="497305"/>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6" name="Rechteck 15"/>
          <p:cNvSpPr/>
          <p:nvPr/>
        </p:nvSpPr>
        <p:spPr>
          <a:xfrm>
            <a:off x="7446343" y="1936813"/>
            <a:ext cx="1716505"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Operating Concern</a:t>
            </a:r>
          </a:p>
        </p:txBody>
      </p:sp>
      <p:sp>
        <p:nvSpPr>
          <p:cNvPr id="17" name="Rechteck 16"/>
          <p:cNvSpPr/>
          <p:nvPr/>
        </p:nvSpPr>
        <p:spPr>
          <a:xfrm>
            <a:off x="9283151" y="1936813"/>
            <a:ext cx="1010666"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Segment</a:t>
            </a:r>
          </a:p>
        </p:txBody>
      </p:sp>
      <p:sp>
        <p:nvSpPr>
          <p:cNvPr id="18" name="Rechteck 17"/>
          <p:cNvSpPr/>
          <p:nvPr/>
        </p:nvSpPr>
        <p:spPr>
          <a:xfrm>
            <a:off x="10414120" y="1938079"/>
            <a:ext cx="962540"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sz="1200"/>
          </a:p>
        </p:txBody>
      </p:sp>
      <p:sp>
        <p:nvSpPr>
          <p:cNvPr id="19" name="Pfeil nach unten 18"/>
          <p:cNvSpPr/>
          <p:nvPr/>
        </p:nvSpPr>
        <p:spPr>
          <a:xfrm>
            <a:off x="9411501" y="2488778"/>
            <a:ext cx="216569" cy="43313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0" name="Rechteck 19"/>
          <p:cNvSpPr/>
          <p:nvPr/>
        </p:nvSpPr>
        <p:spPr>
          <a:xfrm>
            <a:off x="419900" y="3622520"/>
            <a:ext cx="1078577"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Ledger</a:t>
            </a:r>
          </a:p>
        </p:txBody>
      </p:sp>
      <p:sp>
        <p:nvSpPr>
          <p:cNvPr id="21" name="Rechteck 20"/>
          <p:cNvSpPr/>
          <p:nvPr/>
        </p:nvSpPr>
        <p:spPr>
          <a:xfrm>
            <a:off x="1586838" y="3622519"/>
            <a:ext cx="942474"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Company</a:t>
            </a:r>
          </a:p>
        </p:txBody>
      </p:sp>
      <p:sp>
        <p:nvSpPr>
          <p:cNvPr id="22" name="Rechteck 21"/>
          <p:cNvSpPr/>
          <p:nvPr/>
        </p:nvSpPr>
        <p:spPr>
          <a:xfrm>
            <a:off x="2617673" y="3622520"/>
            <a:ext cx="1179099"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Cost Elements</a:t>
            </a:r>
          </a:p>
        </p:txBody>
      </p:sp>
      <p:sp>
        <p:nvSpPr>
          <p:cNvPr id="23" name="Rechteck 22"/>
          <p:cNvSpPr/>
          <p:nvPr/>
        </p:nvSpPr>
        <p:spPr>
          <a:xfrm>
            <a:off x="3885133" y="3634942"/>
            <a:ext cx="1139002"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dirty="0"/>
              <a:t>Profit Center</a:t>
            </a:r>
          </a:p>
        </p:txBody>
      </p:sp>
      <p:sp>
        <p:nvSpPr>
          <p:cNvPr id="24" name="Rechteck 23"/>
          <p:cNvSpPr/>
          <p:nvPr/>
        </p:nvSpPr>
        <p:spPr>
          <a:xfrm>
            <a:off x="5089221" y="3634942"/>
            <a:ext cx="864277"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Account1</a:t>
            </a:r>
          </a:p>
        </p:txBody>
      </p:sp>
      <p:sp>
        <p:nvSpPr>
          <p:cNvPr id="25" name="Rechteck 24"/>
          <p:cNvSpPr/>
          <p:nvPr/>
        </p:nvSpPr>
        <p:spPr>
          <a:xfrm>
            <a:off x="6018584" y="3634942"/>
            <a:ext cx="1058776"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Account2</a:t>
            </a:r>
          </a:p>
        </p:txBody>
      </p:sp>
      <p:sp>
        <p:nvSpPr>
          <p:cNvPr id="26" name="Rechteck 25"/>
          <p:cNvSpPr/>
          <p:nvPr/>
        </p:nvSpPr>
        <p:spPr>
          <a:xfrm>
            <a:off x="7142446" y="3634942"/>
            <a:ext cx="897454"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a:t>
            </a:r>
          </a:p>
        </p:txBody>
      </p:sp>
      <p:sp>
        <p:nvSpPr>
          <p:cNvPr id="27" name="Rechteck 26"/>
          <p:cNvSpPr/>
          <p:nvPr/>
        </p:nvSpPr>
        <p:spPr>
          <a:xfrm>
            <a:off x="8088027" y="3634942"/>
            <a:ext cx="850231"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Asset</a:t>
            </a:r>
          </a:p>
        </p:txBody>
      </p:sp>
      <p:sp>
        <p:nvSpPr>
          <p:cNvPr id="28" name="Rechteck 27"/>
          <p:cNvSpPr/>
          <p:nvPr/>
        </p:nvSpPr>
        <p:spPr>
          <a:xfrm>
            <a:off x="8986385" y="3634942"/>
            <a:ext cx="850231"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Material</a:t>
            </a:r>
          </a:p>
        </p:txBody>
      </p:sp>
      <p:sp>
        <p:nvSpPr>
          <p:cNvPr id="29" name="Rechteck 28"/>
          <p:cNvSpPr/>
          <p:nvPr/>
        </p:nvSpPr>
        <p:spPr>
          <a:xfrm>
            <a:off x="419900" y="4657674"/>
            <a:ext cx="5309939" cy="518065"/>
          </a:xfrm>
          <a:prstGeom prst="rect">
            <a:avLst/>
          </a:prstGeom>
          <a:solidFill>
            <a:schemeClr val="tx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a:t>Controlling</a:t>
            </a:r>
          </a:p>
        </p:txBody>
      </p:sp>
      <p:sp>
        <p:nvSpPr>
          <p:cNvPr id="30" name="Pfeil nach oben 29"/>
          <p:cNvSpPr/>
          <p:nvPr/>
        </p:nvSpPr>
        <p:spPr>
          <a:xfrm>
            <a:off x="1446213" y="4080138"/>
            <a:ext cx="232866" cy="49730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1" name="Pfeil nach oben 30"/>
          <p:cNvSpPr/>
          <p:nvPr/>
        </p:nvSpPr>
        <p:spPr>
          <a:xfrm>
            <a:off x="6547972" y="4080138"/>
            <a:ext cx="232866" cy="49730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2" name="Pfeil nach oben 31"/>
          <p:cNvSpPr/>
          <p:nvPr/>
        </p:nvSpPr>
        <p:spPr>
          <a:xfrm>
            <a:off x="9283151" y="4080138"/>
            <a:ext cx="232866" cy="49730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3" name="Rechteck 32"/>
          <p:cNvSpPr/>
          <p:nvPr/>
        </p:nvSpPr>
        <p:spPr>
          <a:xfrm>
            <a:off x="5953498" y="4645249"/>
            <a:ext cx="2454457" cy="518065"/>
          </a:xfrm>
          <a:prstGeom prst="rect">
            <a:avLst/>
          </a:prstGeom>
          <a:solidFill>
            <a:schemeClr val="tx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a:t>Asset Accounting</a:t>
            </a:r>
          </a:p>
        </p:txBody>
      </p:sp>
      <p:sp>
        <p:nvSpPr>
          <p:cNvPr id="34" name="Rechteck 33"/>
          <p:cNvSpPr/>
          <p:nvPr/>
        </p:nvSpPr>
        <p:spPr>
          <a:xfrm>
            <a:off x="8646741" y="4645248"/>
            <a:ext cx="2454457" cy="518065"/>
          </a:xfrm>
          <a:prstGeom prst="rect">
            <a:avLst/>
          </a:prstGeom>
          <a:solidFill>
            <a:schemeClr val="tx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a:t>Material Ledger</a:t>
            </a:r>
          </a:p>
        </p:txBody>
      </p:sp>
      <p:sp>
        <p:nvSpPr>
          <p:cNvPr id="35" name="Rechteck 34"/>
          <p:cNvSpPr/>
          <p:nvPr/>
        </p:nvSpPr>
        <p:spPr>
          <a:xfrm>
            <a:off x="5957504" y="5271320"/>
            <a:ext cx="1488839"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Company</a:t>
            </a:r>
          </a:p>
        </p:txBody>
      </p:sp>
      <p:sp>
        <p:nvSpPr>
          <p:cNvPr id="36" name="Rechteck 35"/>
          <p:cNvSpPr/>
          <p:nvPr/>
        </p:nvSpPr>
        <p:spPr>
          <a:xfrm>
            <a:off x="7543678" y="5271319"/>
            <a:ext cx="864277"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Assets</a:t>
            </a:r>
          </a:p>
        </p:txBody>
      </p:sp>
      <p:sp>
        <p:nvSpPr>
          <p:cNvPr id="37" name="Rechteck 36"/>
          <p:cNvSpPr/>
          <p:nvPr/>
        </p:nvSpPr>
        <p:spPr>
          <a:xfrm>
            <a:off x="8646741" y="5273642"/>
            <a:ext cx="1488839"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Company</a:t>
            </a:r>
          </a:p>
        </p:txBody>
      </p:sp>
      <p:sp>
        <p:nvSpPr>
          <p:cNvPr id="38" name="Rechteck 37"/>
          <p:cNvSpPr/>
          <p:nvPr/>
        </p:nvSpPr>
        <p:spPr>
          <a:xfrm>
            <a:off x="10236921" y="5270139"/>
            <a:ext cx="864277"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Materials</a:t>
            </a:r>
          </a:p>
        </p:txBody>
      </p:sp>
      <p:sp>
        <p:nvSpPr>
          <p:cNvPr id="39" name="Rechteck 38"/>
          <p:cNvSpPr/>
          <p:nvPr/>
        </p:nvSpPr>
        <p:spPr>
          <a:xfrm>
            <a:off x="1994180" y="5251658"/>
            <a:ext cx="1492843"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Cost Elements</a:t>
            </a:r>
          </a:p>
        </p:txBody>
      </p:sp>
      <p:sp>
        <p:nvSpPr>
          <p:cNvPr id="40" name="Rechteck 39"/>
          <p:cNvSpPr/>
          <p:nvPr/>
        </p:nvSpPr>
        <p:spPr>
          <a:xfrm>
            <a:off x="399994" y="5260054"/>
            <a:ext cx="1488839"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Controlling Area</a:t>
            </a:r>
          </a:p>
        </p:txBody>
      </p:sp>
      <p:sp>
        <p:nvSpPr>
          <p:cNvPr id="41" name="Rechteck 40"/>
          <p:cNvSpPr/>
          <p:nvPr/>
        </p:nvSpPr>
        <p:spPr>
          <a:xfrm>
            <a:off x="3542096" y="5251659"/>
            <a:ext cx="1059697"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Account1</a:t>
            </a:r>
          </a:p>
        </p:txBody>
      </p:sp>
      <p:sp>
        <p:nvSpPr>
          <p:cNvPr id="42" name="Rechteck 41"/>
          <p:cNvSpPr/>
          <p:nvPr/>
        </p:nvSpPr>
        <p:spPr>
          <a:xfrm>
            <a:off x="4703134" y="5268135"/>
            <a:ext cx="1026705" cy="385011"/>
          </a:xfrm>
          <a:prstGeom prst="rect">
            <a:avLst/>
          </a:prstGeom>
          <a:solidFill>
            <a:schemeClr val="bg1">
              <a:lumMod val="75000"/>
            </a:schemeClr>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t>Account2…</a:t>
            </a:r>
          </a:p>
        </p:txBody>
      </p:sp>
      <p:sp>
        <p:nvSpPr>
          <p:cNvPr id="44" name="Textfeld 43"/>
          <p:cNvSpPr txBox="1"/>
          <p:nvPr/>
        </p:nvSpPr>
        <p:spPr>
          <a:xfrm>
            <a:off x="596365" y="5825882"/>
            <a:ext cx="10780295" cy="584775"/>
          </a:xfrm>
          <a:prstGeom prst="rect">
            <a:avLst/>
          </a:prstGeom>
          <a:noFill/>
        </p:spPr>
        <p:txBody>
          <a:bodyPr wrap="square" rtlCol="0">
            <a:spAutoFit/>
          </a:bodyPr>
          <a:lstStyle/>
          <a:p>
            <a:pPr marL="285750" indent="-285750">
              <a:buFont typeface="Wingdings" panose="05000000000000000000" pitchFamily="2" charset="2"/>
              <a:buChar char="§"/>
            </a:pPr>
            <a:r>
              <a:rPr lang="de-DE" sz="1600"/>
              <a:t>Various accounting applications merge in the new structure of Universal Journal (ACDOCA)</a:t>
            </a:r>
          </a:p>
          <a:p>
            <a:pPr marL="285750" indent="-285750">
              <a:buFont typeface="Wingdings" panose="05000000000000000000" pitchFamily="2" charset="2"/>
              <a:buChar char="§"/>
            </a:pPr>
            <a:r>
              <a:rPr lang="de-DE" sz="1600"/>
              <a:t>The new comprehensive data table ACDOCA contains all of the line item documents from FI, FI-AA and CO</a:t>
            </a:r>
          </a:p>
        </p:txBody>
      </p:sp>
    </p:spTree>
    <p:extLst>
      <p:ext uri="{BB962C8B-B14F-4D97-AF65-F5344CB8AC3E}">
        <p14:creationId xmlns:p14="http://schemas.microsoft.com/office/powerpoint/2010/main" val="4105257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err="1"/>
              <a:t>Innovations</a:t>
            </a:r>
            <a:r>
              <a:rPr lang="de-DE"/>
              <a:t> in S/4HANA</a:t>
            </a:r>
            <a:br>
              <a:rPr lang="de-DE"/>
            </a:br>
            <a:r>
              <a:rPr lang="de-DE"/>
              <a:t>Data Model is made very simple</a:t>
            </a:r>
          </a:p>
        </p:txBody>
      </p:sp>
      <p:sp>
        <p:nvSpPr>
          <p:cNvPr id="5" name="Inhaltsplatzhalter 2"/>
          <p:cNvSpPr>
            <a:spLocks noGrp="1"/>
          </p:cNvSpPr>
          <p:nvPr>
            <p:ph idx="1"/>
          </p:nvPr>
        </p:nvSpPr>
        <p:spPr>
          <a:xfrm>
            <a:off x="324000" y="1691079"/>
            <a:ext cx="11545200" cy="4392042"/>
          </a:xfrm>
        </p:spPr>
        <p:txBody>
          <a:bodyPr/>
          <a:lstStyle/>
          <a:p>
            <a:r>
              <a:rPr lang="de-DE"/>
              <a:t>All the Aggregate and Index tables are removed and are calculated on the fly</a:t>
            </a:r>
          </a:p>
          <a:p>
            <a:pPr lvl="0"/>
            <a:endParaRPr lang="de-DE"/>
          </a:p>
        </p:txBody>
      </p:sp>
      <p:sp>
        <p:nvSpPr>
          <p:cNvPr id="6" name="Rechteck 5"/>
          <p:cNvSpPr/>
          <p:nvPr/>
        </p:nvSpPr>
        <p:spPr>
          <a:xfrm>
            <a:off x="504678" y="2257278"/>
            <a:ext cx="2057400" cy="165295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a:t>Before </a:t>
            </a:r>
          </a:p>
          <a:p>
            <a:pPr algn="ctr"/>
            <a:r>
              <a:rPr lang="de-DE" sz="2800"/>
              <a:t>S/4 HANA</a:t>
            </a:r>
          </a:p>
        </p:txBody>
      </p:sp>
      <p:sp>
        <p:nvSpPr>
          <p:cNvPr id="7" name="Rechteck 6"/>
          <p:cNvSpPr/>
          <p:nvPr/>
        </p:nvSpPr>
        <p:spPr>
          <a:xfrm>
            <a:off x="504678" y="4273647"/>
            <a:ext cx="2057400" cy="165295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a:t>After </a:t>
            </a:r>
          </a:p>
          <a:p>
            <a:pPr algn="ctr"/>
            <a:r>
              <a:rPr lang="de-DE" sz="2800"/>
              <a:t>S/4 HANA</a:t>
            </a:r>
          </a:p>
        </p:txBody>
      </p:sp>
      <p:sp>
        <p:nvSpPr>
          <p:cNvPr id="8" name="Zylinder 7"/>
          <p:cNvSpPr/>
          <p:nvPr/>
        </p:nvSpPr>
        <p:spPr>
          <a:xfrm>
            <a:off x="3476477" y="2235695"/>
            <a:ext cx="861647" cy="826477"/>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t>BKPF</a:t>
            </a:r>
            <a:endParaRPr lang="de-DE"/>
          </a:p>
        </p:txBody>
      </p:sp>
      <p:sp>
        <p:nvSpPr>
          <p:cNvPr id="9" name="Zylinder 8"/>
          <p:cNvSpPr/>
          <p:nvPr/>
        </p:nvSpPr>
        <p:spPr>
          <a:xfrm>
            <a:off x="4478800" y="2235695"/>
            <a:ext cx="861647" cy="826477"/>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t>BSEG</a:t>
            </a:r>
            <a:endParaRPr lang="de-DE"/>
          </a:p>
        </p:txBody>
      </p:sp>
      <p:sp>
        <p:nvSpPr>
          <p:cNvPr id="10" name="Zylinder 9"/>
          <p:cNvSpPr/>
          <p:nvPr/>
        </p:nvSpPr>
        <p:spPr>
          <a:xfrm>
            <a:off x="5481123" y="2257278"/>
            <a:ext cx="861647" cy="826477"/>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BSIS</a:t>
            </a:r>
          </a:p>
        </p:txBody>
      </p:sp>
      <p:sp>
        <p:nvSpPr>
          <p:cNvPr id="11" name="Zylinder 10"/>
          <p:cNvSpPr/>
          <p:nvPr/>
        </p:nvSpPr>
        <p:spPr>
          <a:xfrm>
            <a:off x="6483446" y="2257277"/>
            <a:ext cx="861647" cy="826477"/>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BSIK</a:t>
            </a:r>
          </a:p>
        </p:txBody>
      </p:sp>
      <p:sp>
        <p:nvSpPr>
          <p:cNvPr id="12" name="Zylinder 11"/>
          <p:cNvSpPr/>
          <p:nvPr/>
        </p:nvSpPr>
        <p:spPr>
          <a:xfrm>
            <a:off x="7485767" y="2257277"/>
            <a:ext cx="861647" cy="826477"/>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t>BSET</a:t>
            </a:r>
            <a:endParaRPr lang="de-DE"/>
          </a:p>
        </p:txBody>
      </p:sp>
      <p:sp>
        <p:nvSpPr>
          <p:cNvPr id="13" name="Zylinder 12"/>
          <p:cNvSpPr/>
          <p:nvPr/>
        </p:nvSpPr>
        <p:spPr>
          <a:xfrm>
            <a:off x="3476477" y="4686885"/>
            <a:ext cx="861647" cy="826477"/>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t>BKPF</a:t>
            </a:r>
          </a:p>
        </p:txBody>
      </p:sp>
      <p:sp>
        <p:nvSpPr>
          <p:cNvPr id="14" name="Zylinder 13"/>
          <p:cNvSpPr/>
          <p:nvPr/>
        </p:nvSpPr>
        <p:spPr>
          <a:xfrm>
            <a:off x="4619476" y="4686884"/>
            <a:ext cx="861647" cy="826477"/>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BSEG</a:t>
            </a:r>
          </a:p>
        </p:txBody>
      </p:sp>
      <p:sp>
        <p:nvSpPr>
          <p:cNvPr id="15" name="Zylinder 14"/>
          <p:cNvSpPr/>
          <p:nvPr/>
        </p:nvSpPr>
        <p:spPr>
          <a:xfrm>
            <a:off x="3476476" y="3288744"/>
            <a:ext cx="861647" cy="826477"/>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LFC1</a:t>
            </a:r>
          </a:p>
        </p:txBody>
      </p:sp>
      <p:sp>
        <p:nvSpPr>
          <p:cNvPr id="16" name="Zylinder 15"/>
          <p:cNvSpPr/>
          <p:nvPr/>
        </p:nvSpPr>
        <p:spPr>
          <a:xfrm>
            <a:off x="4470004" y="3288744"/>
            <a:ext cx="861647" cy="826477"/>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t>GLTO</a:t>
            </a:r>
            <a:endParaRPr lang="de-DE"/>
          </a:p>
        </p:txBody>
      </p:sp>
      <p:sp>
        <p:nvSpPr>
          <p:cNvPr id="17" name="Zylinder 16"/>
          <p:cNvSpPr/>
          <p:nvPr/>
        </p:nvSpPr>
        <p:spPr>
          <a:xfrm>
            <a:off x="5481123" y="3288744"/>
            <a:ext cx="861647" cy="826477"/>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COBK</a:t>
            </a:r>
            <a:endParaRPr lang="de-DE"/>
          </a:p>
        </p:txBody>
      </p:sp>
      <p:sp>
        <p:nvSpPr>
          <p:cNvPr id="18" name="Zylinder 17"/>
          <p:cNvSpPr/>
          <p:nvPr/>
        </p:nvSpPr>
        <p:spPr>
          <a:xfrm>
            <a:off x="6483445" y="3288744"/>
            <a:ext cx="861647" cy="826477"/>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COEP</a:t>
            </a:r>
            <a:endParaRPr lang="de-DE"/>
          </a:p>
        </p:txBody>
      </p:sp>
      <p:sp>
        <p:nvSpPr>
          <p:cNvPr id="19" name="Zylinder 18"/>
          <p:cNvSpPr/>
          <p:nvPr/>
        </p:nvSpPr>
        <p:spPr>
          <a:xfrm>
            <a:off x="7485767" y="3288744"/>
            <a:ext cx="861647" cy="826477"/>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COSP</a:t>
            </a:r>
            <a:endParaRPr lang="de-DE"/>
          </a:p>
        </p:txBody>
      </p:sp>
      <p:sp>
        <p:nvSpPr>
          <p:cNvPr id="20" name="Textfeld 19"/>
          <p:cNvSpPr txBox="1"/>
          <p:nvPr/>
        </p:nvSpPr>
        <p:spPr>
          <a:xfrm>
            <a:off x="9068386" y="2175813"/>
            <a:ext cx="2532184" cy="1569660"/>
          </a:xfrm>
          <a:prstGeom prst="rect">
            <a:avLst/>
          </a:prstGeom>
          <a:noFill/>
        </p:spPr>
        <p:txBody>
          <a:bodyPr wrap="square" rtlCol="0">
            <a:spAutoFit/>
          </a:bodyPr>
          <a:lstStyle/>
          <a:p>
            <a:r>
              <a:rPr lang="de-DE" sz="2400" b="1">
                <a:solidFill>
                  <a:schemeClr val="accent1"/>
                </a:solidFill>
              </a:rPr>
              <a:t>SAP ERP </a:t>
            </a:r>
          </a:p>
          <a:p>
            <a:r>
              <a:rPr lang="de-DE" sz="2400">
                <a:solidFill>
                  <a:schemeClr val="accent1"/>
                </a:solidFill>
              </a:rPr>
              <a:t>Financials with Aggregates and Indices</a:t>
            </a:r>
          </a:p>
        </p:txBody>
      </p:sp>
      <p:sp>
        <p:nvSpPr>
          <p:cNvPr id="21" name="Textfeld 20"/>
          <p:cNvSpPr txBox="1"/>
          <p:nvPr/>
        </p:nvSpPr>
        <p:spPr>
          <a:xfrm>
            <a:off x="9068386" y="4210353"/>
            <a:ext cx="2532184" cy="830997"/>
          </a:xfrm>
          <a:prstGeom prst="rect">
            <a:avLst/>
          </a:prstGeom>
          <a:noFill/>
        </p:spPr>
        <p:txBody>
          <a:bodyPr wrap="square" rtlCol="0">
            <a:spAutoFit/>
          </a:bodyPr>
          <a:lstStyle/>
          <a:p>
            <a:r>
              <a:rPr lang="de-DE" sz="2400" b="1">
                <a:solidFill>
                  <a:schemeClr val="accent1"/>
                </a:solidFill>
              </a:rPr>
              <a:t>S/4 HANA </a:t>
            </a:r>
            <a:r>
              <a:rPr lang="de-DE" sz="2400">
                <a:solidFill>
                  <a:schemeClr val="accent1"/>
                </a:solidFill>
              </a:rPr>
              <a:t>Financials</a:t>
            </a:r>
          </a:p>
        </p:txBody>
      </p:sp>
    </p:spTree>
    <p:extLst>
      <p:ext uri="{BB962C8B-B14F-4D97-AF65-F5344CB8AC3E}">
        <p14:creationId xmlns:p14="http://schemas.microsoft.com/office/powerpoint/2010/main" val="2730278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err="1"/>
              <a:t>Innovations</a:t>
            </a:r>
            <a:r>
              <a:rPr lang="de-DE"/>
              <a:t> in S/4HANA</a:t>
            </a:r>
            <a:br>
              <a:rPr lang="de-DE"/>
            </a:br>
            <a:r>
              <a:rPr lang="de-DE"/>
              <a:t>Financial Reporting and Analytics Simplified</a:t>
            </a:r>
          </a:p>
        </p:txBody>
      </p:sp>
      <p:sp>
        <p:nvSpPr>
          <p:cNvPr id="22" name="Rechteck 21"/>
          <p:cNvSpPr/>
          <p:nvPr/>
        </p:nvSpPr>
        <p:spPr>
          <a:xfrm>
            <a:off x="455996" y="1444551"/>
            <a:ext cx="2057400" cy="1652954"/>
          </a:xfrm>
          <a:prstGeom prst="rect">
            <a:avLst/>
          </a:prstGeom>
          <a:solidFill>
            <a:srgbClr val="00B0F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b="1"/>
              <a:t>Before</a:t>
            </a:r>
          </a:p>
          <a:p>
            <a:pPr algn="ctr"/>
            <a:r>
              <a:rPr lang="de-DE" sz="1800" b="1"/>
              <a:t> </a:t>
            </a:r>
          </a:p>
          <a:p>
            <a:pPr algn="ctr"/>
            <a:r>
              <a:rPr lang="de-DE" sz="1800"/>
              <a:t>Traditional </a:t>
            </a:r>
          </a:p>
          <a:p>
            <a:pPr algn="ctr"/>
            <a:r>
              <a:rPr lang="de-DE" sz="1800"/>
              <a:t>Financial </a:t>
            </a:r>
          </a:p>
          <a:p>
            <a:pPr algn="ctr"/>
            <a:r>
              <a:rPr lang="de-DE" sz="1800"/>
              <a:t>Reporting</a:t>
            </a:r>
          </a:p>
        </p:txBody>
      </p:sp>
      <p:sp>
        <p:nvSpPr>
          <p:cNvPr id="23" name="Rechteck 22"/>
          <p:cNvSpPr/>
          <p:nvPr/>
        </p:nvSpPr>
        <p:spPr>
          <a:xfrm>
            <a:off x="455996" y="3605299"/>
            <a:ext cx="2057400" cy="165295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t>After</a:t>
            </a:r>
          </a:p>
          <a:p>
            <a:pPr algn="ctr"/>
            <a:r>
              <a:rPr lang="de-DE" sz="2000"/>
              <a:t> </a:t>
            </a:r>
          </a:p>
          <a:p>
            <a:pPr algn="ctr"/>
            <a:r>
              <a:rPr lang="de-DE" sz="1200"/>
              <a:t>Unified Reporting</a:t>
            </a:r>
          </a:p>
        </p:txBody>
      </p:sp>
      <p:sp>
        <p:nvSpPr>
          <p:cNvPr id="24" name="Rechteck 23"/>
          <p:cNvSpPr/>
          <p:nvPr/>
        </p:nvSpPr>
        <p:spPr>
          <a:xfrm>
            <a:off x="2513395" y="1444551"/>
            <a:ext cx="8981729" cy="1652954"/>
          </a:xfrm>
          <a:prstGeom prst="rect">
            <a:avLst/>
          </a:prstGeom>
          <a:solidFill>
            <a:schemeClr val="bg1">
              <a:lumMod val="95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sz="1800"/>
          </a:p>
        </p:txBody>
      </p:sp>
      <p:sp>
        <p:nvSpPr>
          <p:cNvPr id="25" name="Rechteck 24"/>
          <p:cNvSpPr/>
          <p:nvPr/>
        </p:nvSpPr>
        <p:spPr>
          <a:xfrm>
            <a:off x="2513395" y="3605299"/>
            <a:ext cx="8981729" cy="1652954"/>
          </a:xfrm>
          <a:prstGeom prst="rect">
            <a:avLst/>
          </a:prstGeom>
          <a:solidFill>
            <a:schemeClr val="bg1">
              <a:lumMod val="95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sz="1800"/>
          </a:p>
        </p:txBody>
      </p:sp>
      <p:sp>
        <p:nvSpPr>
          <p:cNvPr id="26" name="Abgerundetes Rechteck 25"/>
          <p:cNvSpPr/>
          <p:nvPr/>
        </p:nvSpPr>
        <p:spPr>
          <a:xfrm>
            <a:off x="3053892" y="1936611"/>
            <a:ext cx="1764631" cy="898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800" b="1"/>
              <a:t>FI</a:t>
            </a:r>
          </a:p>
        </p:txBody>
      </p:sp>
      <p:sp>
        <p:nvSpPr>
          <p:cNvPr id="27" name="Abgerundetes Rechteck 26"/>
          <p:cNvSpPr/>
          <p:nvPr/>
        </p:nvSpPr>
        <p:spPr>
          <a:xfrm>
            <a:off x="5456195" y="1936611"/>
            <a:ext cx="1764631" cy="898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800" b="1"/>
              <a:t>CO</a:t>
            </a:r>
          </a:p>
        </p:txBody>
      </p:sp>
      <p:sp>
        <p:nvSpPr>
          <p:cNvPr id="28" name="Abgerundetes Rechteck 27"/>
          <p:cNvSpPr/>
          <p:nvPr/>
        </p:nvSpPr>
        <p:spPr>
          <a:xfrm>
            <a:off x="7949820" y="1936611"/>
            <a:ext cx="1764631" cy="898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800" b="1"/>
              <a:t>CO-PA</a:t>
            </a:r>
          </a:p>
        </p:txBody>
      </p:sp>
      <p:sp>
        <p:nvSpPr>
          <p:cNvPr id="29" name="Textfeld 28"/>
          <p:cNvSpPr txBox="1"/>
          <p:nvPr/>
        </p:nvSpPr>
        <p:spPr>
          <a:xfrm>
            <a:off x="4867111" y="2271028"/>
            <a:ext cx="540496" cy="369332"/>
          </a:xfrm>
          <a:prstGeom prst="rect">
            <a:avLst/>
          </a:prstGeom>
          <a:noFill/>
        </p:spPr>
        <p:txBody>
          <a:bodyPr wrap="square" rtlCol="0">
            <a:spAutoFit/>
          </a:bodyPr>
          <a:lstStyle/>
          <a:p>
            <a:r>
              <a:rPr lang="de-DE" sz="1800" b="1"/>
              <a:t>OR</a:t>
            </a:r>
          </a:p>
        </p:txBody>
      </p:sp>
      <p:sp>
        <p:nvSpPr>
          <p:cNvPr id="30" name="Textfeld 29"/>
          <p:cNvSpPr txBox="1"/>
          <p:nvPr/>
        </p:nvSpPr>
        <p:spPr>
          <a:xfrm>
            <a:off x="7290854" y="2271028"/>
            <a:ext cx="540496" cy="369332"/>
          </a:xfrm>
          <a:prstGeom prst="rect">
            <a:avLst/>
          </a:prstGeom>
          <a:noFill/>
        </p:spPr>
        <p:txBody>
          <a:bodyPr wrap="square" rtlCol="0">
            <a:spAutoFit/>
          </a:bodyPr>
          <a:lstStyle/>
          <a:p>
            <a:r>
              <a:rPr lang="de-DE" sz="1800" b="1"/>
              <a:t>OR</a:t>
            </a:r>
          </a:p>
        </p:txBody>
      </p:sp>
      <p:sp>
        <p:nvSpPr>
          <p:cNvPr id="31" name="Textfeld 30"/>
          <p:cNvSpPr txBox="1"/>
          <p:nvPr/>
        </p:nvSpPr>
        <p:spPr>
          <a:xfrm>
            <a:off x="2892159" y="1488458"/>
            <a:ext cx="2494008" cy="369332"/>
          </a:xfrm>
          <a:prstGeom prst="rect">
            <a:avLst/>
          </a:prstGeom>
          <a:noFill/>
        </p:spPr>
        <p:txBody>
          <a:bodyPr wrap="square" rtlCol="0">
            <a:spAutoFit/>
          </a:bodyPr>
          <a:lstStyle/>
          <a:p>
            <a:r>
              <a:rPr lang="de-DE" sz="1800" b="1"/>
              <a:t>Financial Reporting</a:t>
            </a:r>
          </a:p>
        </p:txBody>
      </p:sp>
      <p:sp>
        <p:nvSpPr>
          <p:cNvPr id="32" name="Textfeld 31"/>
          <p:cNvSpPr txBox="1"/>
          <p:nvPr/>
        </p:nvSpPr>
        <p:spPr>
          <a:xfrm>
            <a:off x="6169147" y="1495090"/>
            <a:ext cx="2793793" cy="369332"/>
          </a:xfrm>
          <a:prstGeom prst="rect">
            <a:avLst/>
          </a:prstGeom>
          <a:noFill/>
        </p:spPr>
        <p:txBody>
          <a:bodyPr wrap="square" rtlCol="0">
            <a:spAutoFit/>
          </a:bodyPr>
          <a:lstStyle/>
          <a:p>
            <a:r>
              <a:rPr lang="de-DE" sz="1800" b="1"/>
              <a:t>Management Reporting</a:t>
            </a:r>
          </a:p>
        </p:txBody>
      </p:sp>
      <p:sp>
        <p:nvSpPr>
          <p:cNvPr id="33" name="Abgerundetes Rechteck 32"/>
          <p:cNvSpPr/>
          <p:nvPr/>
        </p:nvSpPr>
        <p:spPr>
          <a:xfrm>
            <a:off x="2980622" y="3982597"/>
            <a:ext cx="1764631" cy="898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800" b="1"/>
              <a:t>FI</a:t>
            </a:r>
          </a:p>
        </p:txBody>
      </p:sp>
      <p:sp>
        <p:nvSpPr>
          <p:cNvPr id="34" name="Abgerundetes Rechteck 33"/>
          <p:cNvSpPr/>
          <p:nvPr/>
        </p:nvSpPr>
        <p:spPr>
          <a:xfrm>
            <a:off x="5456195" y="3982597"/>
            <a:ext cx="1764631" cy="898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800" b="1"/>
              <a:t>CO</a:t>
            </a:r>
          </a:p>
        </p:txBody>
      </p:sp>
      <p:sp>
        <p:nvSpPr>
          <p:cNvPr id="35" name="Abgerundetes Rechteck 34"/>
          <p:cNvSpPr/>
          <p:nvPr/>
        </p:nvSpPr>
        <p:spPr>
          <a:xfrm>
            <a:off x="7901375" y="3982597"/>
            <a:ext cx="1764631" cy="898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800" b="1"/>
              <a:t>CO-PA</a:t>
            </a:r>
          </a:p>
        </p:txBody>
      </p:sp>
      <p:sp>
        <p:nvSpPr>
          <p:cNvPr id="36" name="Textfeld 35"/>
          <p:cNvSpPr txBox="1"/>
          <p:nvPr/>
        </p:nvSpPr>
        <p:spPr>
          <a:xfrm>
            <a:off x="2946994" y="3613265"/>
            <a:ext cx="2509200" cy="369332"/>
          </a:xfrm>
          <a:prstGeom prst="rect">
            <a:avLst/>
          </a:prstGeom>
          <a:noFill/>
        </p:spPr>
        <p:txBody>
          <a:bodyPr wrap="square" rtlCol="0">
            <a:spAutoFit/>
          </a:bodyPr>
          <a:lstStyle/>
          <a:p>
            <a:r>
              <a:rPr lang="de-DE" sz="1800" b="1"/>
              <a:t>Financial Reporting</a:t>
            </a:r>
          </a:p>
        </p:txBody>
      </p:sp>
      <p:sp>
        <p:nvSpPr>
          <p:cNvPr id="37" name="Textfeld 36"/>
          <p:cNvSpPr txBox="1"/>
          <p:nvPr/>
        </p:nvSpPr>
        <p:spPr>
          <a:xfrm>
            <a:off x="6169147" y="3597531"/>
            <a:ext cx="2879977" cy="369332"/>
          </a:xfrm>
          <a:prstGeom prst="rect">
            <a:avLst/>
          </a:prstGeom>
          <a:noFill/>
        </p:spPr>
        <p:txBody>
          <a:bodyPr wrap="square" rtlCol="0">
            <a:spAutoFit/>
          </a:bodyPr>
          <a:lstStyle/>
          <a:p>
            <a:r>
              <a:rPr lang="de-DE" sz="1800" b="1"/>
              <a:t>Management Reporting</a:t>
            </a:r>
          </a:p>
        </p:txBody>
      </p:sp>
      <p:sp>
        <p:nvSpPr>
          <p:cNvPr id="38" name="Textfeld 37"/>
          <p:cNvSpPr txBox="1"/>
          <p:nvPr/>
        </p:nvSpPr>
        <p:spPr>
          <a:xfrm>
            <a:off x="4685557" y="4305725"/>
            <a:ext cx="1011585" cy="338554"/>
          </a:xfrm>
          <a:prstGeom prst="rect">
            <a:avLst/>
          </a:prstGeom>
          <a:noFill/>
        </p:spPr>
        <p:txBody>
          <a:bodyPr wrap="square" rtlCol="0">
            <a:spAutoFit/>
          </a:bodyPr>
          <a:lstStyle/>
          <a:p>
            <a:r>
              <a:rPr lang="de-DE" sz="1600" b="1"/>
              <a:t>+/AND</a:t>
            </a:r>
          </a:p>
        </p:txBody>
      </p:sp>
      <p:sp>
        <p:nvSpPr>
          <p:cNvPr id="39" name="Textfeld 38"/>
          <p:cNvSpPr txBox="1"/>
          <p:nvPr/>
        </p:nvSpPr>
        <p:spPr>
          <a:xfrm>
            <a:off x="7145933" y="4266291"/>
            <a:ext cx="876919" cy="338554"/>
          </a:xfrm>
          <a:prstGeom prst="rect">
            <a:avLst/>
          </a:prstGeom>
          <a:noFill/>
        </p:spPr>
        <p:txBody>
          <a:bodyPr wrap="square" rtlCol="0">
            <a:spAutoFit/>
          </a:bodyPr>
          <a:lstStyle/>
          <a:p>
            <a:r>
              <a:rPr lang="de-DE" sz="1600" b="1"/>
              <a:t>+/AND</a:t>
            </a:r>
          </a:p>
        </p:txBody>
      </p:sp>
      <p:sp>
        <p:nvSpPr>
          <p:cNvPr id="40" name="Textfeld 39"/>
          <p:cNvSpPr txBox="1"/>
          <p:nvPr/>
        </p:nvSpPr>
        <p:spPr>
          <a:xfrm>
            <a:off x="3270922" y="4896689"/>
            <a:ext cx="2185273" cy="276999"/>
          </a:xfrm>
          <a:prstGeom prst="rect">
            <a:avLst/>
          </a:prstGeom>
          <a:noFill/>
        </p:spPr>
        <p:txBody>
          <a:bodyPr wrap="square" rtlCol="0">
            <a:spAutoFit/>
          </a:bodyPr>
          <a:lstStyle/>
          <a:p>
            <a:r>
              <a:rPr lang="de-DE" sz="1200"/>
              <a:t>Key Figures</a:t>
            </a:r>
          </a:p>
        </p:txBody>
      </p:sp>
      <p:sp>
        <p:nvSpPr>
          <p:cNvPr id="41" name="Textfeld 40"/>
          <p:cNvSpPr txBox="1"/>
          <p:nvPr/>
        </p:nvSpPr>
        <p:spPr>
          <a:xfrm>
            <a:off x="5790995" y="4904655"/>
            <a:ext cx="2185273" cy="276999"/>
          </a:xfrm>
          <a:prstGeom prst="rect">
            <a:avLst/>
          </a:prstGeom>
          <a:noFill/>
        </p:spPr>
        <p:txBody>
          <a:bodyPr wrap="square" rtlCol="0">
            <a:spAutoFit/>
          </a:bodyPr>
          <a:lstStyle/>
          <a:p>
            <a:r>
              <a:rPr lang="de-DE" sz="1200"/>
              <a:t>Measures</a:t>
            </a:r>
          </a:p>
        </p:txBody>
      </p:sp>
      <p:sp>
        <p:nvSpPr>
          <p:cNvPr id="42" name="Textfeld 41"/>
          <p:cNvSpPr txBox="1"/>
          <p:nvPr/>
        </p:nvSpPr>
        <p:spPr>
          <a:xfrm>
            <a:off x="8217215" y="4921549"/>
            <a:ext cx="2185273" cy="276999"/>
          </a:xfrm>
          <a:prstGeom prst="rect">
            <a:avLst/>
          </a:prstGeom>
          <a:noFill/>
        </p:spPr>
        <p:txBody>
          <a:bodyPr wrap="square" rtlCol="0">
            <a:spAutoFit/>
          </a:bodyPr>
          <a:lstStyle/>
          <a:p>
            <a:r>
              <a:rPr lang="de-DE" sz="1200"/>
              <a:t>Dimensions</a:t>
            </a:r>
          </a:p>
        </p:txBody>
      </p:sp>
      <p:sp>
        <p:nvSpPr>
          <p:cNvPr id="43" name="Textfeld 42"/>
          <p:cNvSpPr txBox="1"/>
          <p:nvPr/>
        </p:nvSpPr>
        <p:spPr>
          <a:xfrm>
            <a:off x="9357977" y="4016277"/>
            <a:ext cx="2532184" cy="646331"/>
          </a:xfrm>
          <a:prstGeom prst="rect">
            <a:avLst/>
          </a:prstGeom>
          <a:noFill/>
        </p:spPr>
        <p:txBody>
          <a:bodyPr wrap="square" rtlCol="0">
            <a:spAutoFit/>
          </a:bodyPr>
          <a:lstStyle/>
          <a:p>
            <a:pPr algn="ctr"/>
            <a:r>
              <a:rPr lang="de-DE" sz="1800">
                <a:solidFill>
                  <a:schemeClr val="accent1"/>
                </a:solidFill>
              </a:rPr>
              <a:t>SAP S/4 HANA Financials</a:t>
            </a:r>
          </a:p>
        </p:txBody>
      </p:sp>
      <p:sp>
        <p:nvSpPr>
          <p:cNvPr id="44" name="Textfeld 43"/>
          <p:cNvSpPr txBox="1"/>
          <p:nvPr/>
        </p:nvSpPr>
        <p:spPr>
          <a:xfrm>
            <a:off x="9355053" y="1956688"/>
            <a:ext cx="2532184" cy="646331"/>
          </a:xfrm>
          <a:prstGeom prst="rect">
            <a:avLst/>
          </a:prstGeom>
          <a:noFill/>
        </p:spPr>
        <p:txBody>
          <a:bodyPr wrap="square" rtlCol="0">
            <a:spAutoFit/>
          </a:bodyPr>
          <a:lstStyle/>
          <a:p>
            <a:pPr algn="ctr"/>
            <a:r>
              <a:rPr lang="de-DE" sz="1800">
                <a:solidFill>
                  <a:schemeClr val="accent1"/>
                </a:solidFill>
              </a:rPr>
              <a:t>SAP ERP</a:t>
            </a:r>
          </a:p>
          <a:p>
            <a:pPr algn="ctr"/>
            <a:r>
              <a:rPr lang="de-DE" sz="1800">
                <a:solidFill>
                  <a:schemeClr val="accent1"/>
                </a:solidFill>
              </a:rPr>
              <a:t> Financials</a:t>
            </a:r>
          </a:p>
        </p:txBody>
      </p:sp>
      <p:sp>
        <p:nvSpPr>
          <p:cNvPr id="45" name="Textfeld 44"/>
          <p:cNvSpPr txBox="1"/>
          <p:nvPr/>
        </p:nvSpPr>
        <p:spPr>
          <a:xfrm>
            <a:off x="455996" y="5622555"/>
            <a:ext cx="9625263" cy="830997"/>
          </a:xfrm>
          <a:prstGeom prst="rect">
            <a:avLst/>
          </a:prstGeom>
          <a:noFill/>
        </p:spPr>
        <p:txBody>
          <a:bodyPr wrap="square" rtlCol="0">
            <a:spAutoFit/>
          </a:bodyPr>
          <a:lstStyle/>
          <a:p>
            <a:r>
              <a:rPr lang="de-DE" sz="1600" b="1"/>
              <a:t>Comprehensive Reporting Including CO and CO-PA detail</a:t>
            </a:r>
            <a:endParaRPr lang="de-DE" sz="1600"/>
          </a:p>
          <a:p>
            <a:pPr marL="285750" indent="-285750">
              <a:buFont typeface="Arial" panose="020B0604020202020204" pitchFamily="34" charset="0"/>
              <a:buChar char="•"/>
            </a:pPr>
            <a:r>
              <a:rPr lang="de-DE" sz="1600"/>
              <a:t>Reporting is not limited by application boundaries </a:t>
            </a:r>
          </a:p>
          <a:p>
            <a:pPr marL="285750" indent="-285750">
              <a:buFont typeface="Arial" panose="020B0604020202020204" pitchFamily="34" charset="0"/>
              <a:buChar char="•"/>
            </a:pPr>
            <a:r>
              <a:rPr lang="de-DE" sz="1600"/>
              <a:t>Run one report (e.g. P&amp;L) and drill-down to any dimension available in the financial documents</a:t>
            </a:r>
          </a:p>
        </p:txBody>
      </p:sp>
    </p:spTree>
    <p:extLst>
      <p:ext uri="{BB962C8B-B14F-4D97-AF65-F5344CB8AC3E}">
        <p14:creationId xmlns:p14="http://schemas.microsoft.com/office/powerpoint/2010/main" val="2656563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err="1"/>
              <a:t>Innovations</a:t>
            </a:r>
            <a:r>
              <a:rPr lang="de-DE"/>
              <a:t> in S/4HANA</a:t>
            </a:r>
            <a:br>
              <a:rPr lang="de-DE"/>
            </a:br>
            <a:r>
              <a:rPr lang="de-DE" err="1"/>
              <a:t>Currencies</a:t>
            </a:r>
            <a:r>
              <a:rPr lang="de-DE"/>
              <a:t> in Universal Journal</a:t>
            </a:r>
          </a:p>
        </p:txBody>
      </p:sp>
      <p:graphicFrame>
        <p:nvGraphicFramePr>
          <p:cNvPr id="11" name="Inhaltsplatzhalter 10"/>
          <p:cNvGraphicFramePr>
            <a:graphicFrameLocks noGrp="1"/>
          </p:cNvGraphicFramePr>
          <p:nvPr>
            <p:ph idx="1"/>
            <p:extLst>
              <p:ext uri="{D42A27DB-BD31-4B8C-83A1-F6EECF244321}">
                <p14:modId xmlns:p14="http://schemas.microsoft.com/office/powerpoint/2010/main" val="2638467856"/>
              </p:ext>
            </p:extLst>
          </p:nvPr>
        </p:nvGraphicFramePr>
        <p:xfrm>
          <a:off x="323850" y="1412345"/>
          <a:ext cx="11545350" cy="4808411"/>
        </p:xfrm>
        <a:graphic>
          <a:graphicData uri="http://schemas.openxmlformats.org/drawingml/2006/table">
            <a:tbl>
              <a:tblPr firstRow="1" bandRow="1">
                <a:tableStyleId>{2D5ABB26-0587-4C30-8999-92F81FD0307C}</a:tableStyleId>
              </a:tblPr>
              <a:tblGrid>
                <a:gridCol w="5772675">
                  <a:extLst>
                    <a:ext uri="{9D8B030D-6E8A-4147-A177-3AD203B41FA5}">
                      <a16:colId xmlns:a16="http://schemas.microsoft.com/office/drawing/2014/main" xmlns="" val="20000"/>
                    </a:ext>
                  </a:extLst>
                </a:gridCol>
                <a:gridCol w="5772675">
                  <a:extLst>
                    <a:ext uri="{9D8B030D-6E8A-4147-A177-3AD203B41FA5}">
                      <a16:colId xmlns:a16="http://schemas.microsoft.com/office/drawing/2014/main" xmlns="" val="20001"/>
                    </a:ext>
                  </a:extLst>
                </a:gridCol>
              </a:tblGrid>
              <a:tr h="566261">
                <a:tc>
                  <a:txBody>
                    <a:bodyPr/>
                    <a:lstStyle/>
                    <a:p>
                      <a:r>
                        <a:rPr lang="de-DE" dirty="0">
                          <a:solidFill>
                            <a:schemeClr val="accent2"/>
                          </a:solidFill>
                        </a:rPr>
                        <a:t>Situation in ECC</a:t>
                      </a:r>
                    </a:p>
                  </a:txBody>
                  <a:tcPr/>
                </a:tc>
                <a:tc>
                  <a:txBody>
                    <a:bodyPr/>
                    <a:lstStyle/>
                    <a:p>
                      <a:r>
                        <a:rPr lang="de-DE">
                          <a:solidFill>
                            <a:schemeClr val="accent2"/>
                          </a:solidFill>
                        </a:rPr>
                        <a:t>Situation in S/4H</a:t>
                      </a:r>
                    </a:p>
                  </a:txBody>
                  <a:tcPr/>
                </a:tc>
                <a:extLst>
                  <a:ext uri="{0D108BD9-81ED-4DB2-BD59-A6C34878D82A}">
                    <a16:rowId xmlns:a16="http://schemas.microsoft.com/office/drawing/2014/main" xmlns="" val="10000"/>
                  </a:ext>
                </a:extLst>
              </a:tr>
              <a:tr h="1525085">
                <a:tc>
                  <a:txBody>
                    <a:bodyPr/>
                    <a:lstStyle/>
                    <a:p>
                      <a:pPr marL="342900" marR="0" lvl="0" indent="-34290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In the Business Suite (ECC) there used to be up to 3 parallel currencies in FI (table T001A / </a:t>
                      </a:r>
                      <a:r>
                        <a:rPr lang="en-US" sz="1400" err="1"/>
                        <a:t>tx</a:t>
                      </a:r>
                      <a:r>
                        <a:rPr lang="en-US" sz="1400"/>
                        <a:t> OB22) and 2 parallel currencies in CO (TKA01 / </a:t>
                      </a:r>
                      <a:r>
                        <a:rPr lang="en-US" sz="1400" err="1"/>
                        <a:t>tx</a:t>
                      </a:r>
                      <a:r>
                        <a:rPr lang="en-US" sz="1400"/>
                        <a:t> OKKP): CO area currency and object </a:t>
                      </a:r>
                      <a:br>
                        <a:rPr lang="en-US" sz="1400"/>
                      </a:br>
                      <a:r>
                        <a:rPr lang="en-US" sz="1400"/>
                        <a:t>currency</a:t>
                      </a:r>
                    </a:p>
                  </a:txBody>
                  <a:tcPr/>
                </a:tc>
                <a:tc>
                  <a:txBody>
                    <a:bodyPr/>
                    <a:lstStyle/>
                    <a:p>
                      <a:pPr marL="342900" marR="0" lvl="0" indent="-34290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With the universal journal and the common line item table ACDOCA for FI and CO, there is also a central currency configuration for the universal journal. As the currency configuration depends on the universal journal ledgers, there is a combined view cluster for ledgers and currencies, </a:t>
                      </a:r>
                      <a:r>
                        <a:rPr lang="en-US" sz="1400" err="1"/>
                        <a:t>tx</a:t>
                      </a:r>
                      <a:r>
                        <a:rPr lang="en-US" sz="1400"/>
                        <a:t> FINSC_LEDGER</a:t>
                      </a:r>
                    </a:p>
                  </a:txBody>
                  <a:tcPr/>
                </a:tc>
                <a:extLst>
                  <a:ext uri="{0D108BD9-81ED-4DB2-BD59-A6C34878D82A}">
                    <a16:rowId xmlns:a16="http://schemas.microsoft.com/office/drawing/2014/main" xmlns="" val="10001"/>
                  </a:ext>
                </a:extLst>
              </a:tr>
              <a:tr h="796281">
                <a:tc>
                  <a:txBody>
                    <a:bodyPr/>
                    <a:lstStyle/>
                    <a:p>
                      <a:pPr marL="342900" indent="-342900">
                        <a:buFont typeface="Arial" panose="020B0604020202020204" pitchFamily="34" charset="0"/>
                        <a:buChar char="•"/>
                      </a:pPr>
                      <a:r>
                        <a:rPr lang="en-US" sz="1400"/>
                        <a:t>The currencies of non leading ledgers in New GL (T882G) were a subset of the currencies in the leading ledger (T001A)</a:t>
                      </a:r>
                    </a:p>
                  </a:txBody>
                  <a:tcPr/>
                </a:tc>
                <a:tc>
                  <a:txBody>
                    <a:bodyPr/>
                    <a:lstStyle/>
                    <a:p>
                      <a:pPr marL="342900" marR="0" lvl="0" indent="-34290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Table BSEG is not extended and still contains only 3 parallel currencies</a:t>
                      </a:r>
                      <a:endParaRPr lang="de-DE" sz="1400"/>
                    </a:p>
                  </a:txBody>
                  <a:tcPr/>
                </a:tc>
                <a:extLst>
                  <a:ext uri="{0D108BD9-81ED-4DB2-BD59-A6C34878D82A}">
                    <a16:rowId xmlns:a16="http://schemas.microsoft.com/office/drawing/2014/main" xmlns="" val="10002"/>
                  </a:ext>
                </a:extLst>
              </a:tr>
              <a:tr h="860503">
                <a:tc>
                  <a:txBody>
                    <a:bodyPr/>
                    <a:lstStyle/>
                    <a:p>
                      <a:pPr marL="342900" marR="0" lvl="0" indent="-34290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One of the CO currencies needed to be the local currency (CT 10), but it was not necessary that the other currency in CO was also configured in FI</a:t>
                      </a:r>
                      <a:endParaRPr lang="de-DE" sz="1400" dirty="0"/>
                    </a:p>
                  </a:txBody>
                  <a:tcPr/>
                </a:tc>
                <a:tc>
                  <a:txBody>
                    <a:bodyPr/>
                    <a:lstStyle/>
                    <a:p>
                      <a:pPr marL="342900" marR="0" lvl="0" indent="-34290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t>SAP´s</a:t>
                      </a:r>
                      <a:r>
                        <a:rPr lang="en-US" sz="1400" baseline="0" dirty="0" smtClean="0"/>
                        <a:t> </a:t>
                      </a:r>
                      <a:r>
                        <a:rPr lang="en-US" sz="1400" dirty="0" smtClean="0"/>
                        <a:t>goal </a:t>
                      </a:r>
                      <a:r>
                        <a:rPr lang="en-US" sz="1400" dirty="0"/>
                        <a:t>is to implement full process integration of all currencies fields in all processes in accounting</a:t>
                      </a:r>
                    </a:p>
                  </a:txBody>
                  <a:tcPr/>
                </a:tc>
                <a:extLst>
                  <a:ext uri="{0D108BD9-81ED-4DB2-BD59-A6C34878D82A}">
                    <a16:rowId xmlns:a16="http://schemas.microsoft.com/office/drawing/2014/main" xmlns="" val="10003"/>
                  </a:ext>
                </a:extLst>
              </a:tr>
              <a:tr h="1060281">
                <a:tc>
                  <a:txBody>
                    <a:bodyPr/>
                    <a:lstStyle/>
                    <a:p>
                      <a:endParaRPr lang="de-DE"/>
                    </a:p>
                  </a:txBody>
                  <a:tcPr/>
                </a:tc>
                <a:tc>
                  <a:txBody>
                    <a:bodyPr/>
                    <a:lstStyle/>
                    <a:p>
                      <a:pPr marL="342900" marR="0" lvl="0" indent="-34290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all journal entry items are converted in the accounting interface for all configured currencies, regardless of the source where the business transaction originates from</a:t>
                      </a:r>
                      <a:endParaRPr lang="de-DE" sz="1400"/>
                    </a:p>
                    <a:p>
                      <a:pPr marL="0" indent="0">
                        <a:buFont typeface="Arial" panose="020B0604020202020204" pitchFamily="34" charset="0"/>
                        <a:buNone/>
                      </a:pPr>
                      <a:endParaRPr lang="de-DE"/>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444744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678864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038856" y="2624438"/>
            <a:ext cx="9830344" cy="1764681"/>
          </a:xfrm>
        </p:spPr>
        <p:txBody>
          <a:bodyPr/>
          <a:lstStyle/>
          <a:p>
            <a:pPr marL="72000" indent="0">
              <a:buNone/>
            </a:pPr>
            <a:r>
              <a:rPr lang="en-US"/>
              <a:t>You are able to</a:t>
            </a:r>
          </a:p>
          <a:p>
            <a:r>
              <a:rPr lang="en-US"/>
              <a:t>define the central organizational structures of the FI module.</a:t>
            </a:r>
          </a:p>
          <a:p>
            <a:r>
              <a:rPr lang="en-US"/>
              <a:t>summarize the master data which is most important for the FI module.</a:t>
            </a:r>
          </a:p>
          <a:p>
            <a:r>
              <a:rPr lang="en-US"/>
              <a:t>explain a standard financial accounting process.</a:t>
            </a:r>
          </a:p>
          <a:p>
            <a:r>
              <a:rPr lang="en-US"/>
              <a:t>outline the basic functionalities of FI reporting.</a:t>
            </a:r>
            <a:endParaRPr lang="de-DE"/>
          </a:p>
          <a:p>
            <a:r>
              <a:rPr lang="en-US"/>
              <a:t>recognize some of integration points to other SAP modules.</a:t>
            </a:r>
          </a:p>
        </p:txBody>
      </p:sp>
    </p:spTree>
    <p:extLst>
      <p:ext uri="{BB962C8B-B14F-4D97-AF65-F5344CB8AC3E}">
        <p14:creationId xmlns:p14="http://schemas.microsoft.com/office/powerpoint/2010/main" val="176007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a:t>Agenda</a:t>
            </a:r>
            <a:endParaRPr lang="de-DE"/>
          </a:p>
        </p:txBody>
      </p:sp>
      <p:sp>
        <p:nvSpPr>
          <p:cNvPr id="3" name="Inhaltsplatzhalter 2"/>
          <p:cNvSpPr>
            <a:spLocks noGrp="1"/>
          </p:cNvSpPr>
          <p:nvPr>
            <p:ph idx="1"/>
          </p:nvPr>
        </p:nvSpPr>
        <p:spPr/>
        <p:txBody>
          <a:bodyPr/>
          <a:lstStyle/>
          <a:p>
            <a:pPr>
              <a:tabLst>
                <a:tab pos="1971675" algn="l"/>
              </a:tabLst>
            </a:pPr>
            <a:r>
              <a:rPr lang="en-US" altLang="de-DE"/>
              <a:t>FI Organizational Structure</a:t>
            </a:r>
          </a:p>
          <a:p>
            <a:pPr>
              <a:tabLst>
                <a:tab pos="1971675" algn="l"/>
              </a:tabLst>
            </a:pPr>
            <a:endParaRPr lang="en-US" altLang="de-DE"/>
          </a:p>
          <a:p>
            <a:pPr>
              <a:tabLst>
                <a:tab pos="1971675" algn="l"/>
              </a:tabLst>
            </a:pPr>
            <a:r>
              <a:rPr lang="en-US" altLang="de-DE"/>
              <a:t>FI Master Data</a:t>
            </a:r>
          </a:p>
          <a:p>
            <a:pPr>
              <a:tabLst>
                <a:tab pos="1971675" algn="l"/>
              </a:tabLst>
            </a:pPr>
            <a:endParaRPr lang="en-US" altLang="de-DE"/>
          </a:p>
          <a:p>
            <a:pPr>
              <a:tabLst>
                <a:tab pos="1971675" algn="l"/>
              </a:tabLst>
            </a:pPr>
            <a:r>
              <a:rPr lang="en-US" altLang="de-DE"/>
              <a:t>FI Processes</a:t>
            </a:r>
          </a:p>
          <a:p>
            <a:pPr>
              <a:tabLst>
                <a:tab pos="1971675" algn="l"/>
              </a:tabLst>
            </a:pPr>
            <a:endParaRPr lang="en-US" altLang="de-DE"/>
          </a:p>
          <a:p>
            <a:pPr>
              <a:tabLst>
                <a:tab pos="1971675" algn="l"/>
              </a:tabLst>
            </a:pPr>
            <a:r>
              <a:rPr lang="en-US" altLang="de-DE"/>
              <a:t>FI Reporting</a:t>
            </a:r>
          </a:p>
          <a:p>
            <a:endParaRPr lang="de-DE"/>
          </a:p>
          <a:p>
            <a:r>
              <a:rPr lang="en-US" altLang="de-DE"/>
              <a:t>Innovations in S/4HANA</a:t>
            </a:r>
          </a:p>
          <a:p>
            <a:endParaRPr lang="de-DE"/>
          </a:p>
        </p:txBody>
      </p:sp>
    </p:spTree>
    <p:extLst>
      <p:ext uri="{BB962C8B-B14F-4D97-AF65-F5344CB8AC3E}">
        <p14:creationId xmlns:p14="http://schemas.microsoft.com/office/powerpoint/2010/main" val="2316518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a:t>Agenda</a:t>
            </a:r>
            <a:endParaRPr lang="de-DE"/>
          </a:p>
        </p:txBody>
      </p:sp>
      <p:sp>
        <p:nvSpPr>
          <p:cNvPr id="3" name="Inhaltsplatzhalter 2"/>
          <p:cNvSpPr>
            <a:spLocks noGrp="1"/>
          </p:cNvSpPr>
          <p:nvPr>
            <p:ph idx="1"/>
          </p:nvPr>
        </p:nvSpPr>
        <p:spPr/>
        <p:txBody>
          <a:bodyPr/>
          <a:lstStyle/>
          <a:p>
            <a:pPr>
              <a:tabLst>
                <a:tab pos="1971675" algn="l"/>
              </a:tabLst>
            </a:pPr>
            <a:r>
              <a:rPr lang="en-US" altLang="de-DE"/>
              <a:t>FI Organizational Structure</a:t>
            </a:r>
          </a:p>
          <a:p>
            <a:pPr>
              <a:tabLst>
                <a:tab pos="1971675" algn="l"/>
              </a:tabLst>
            </a:pPr>
            <a:endParaRPr lang="en-US" altLang="de-DE"/>
          </a:p>
          <a:p>
            <a:pPr>
              <a:tabLst>
                <a:tab pos="1971675" algn="l"/>
              </a:tabLst>
            </a:pPr>
            <a:r>
              <a:rPr lang="en-US" altLang="de-DE">
                <a:solidFill>
                  <a:srgbClr val="B2B2B2"/>
                </a:solidFill>
              </a:rPr>
              <a:t>FI Master Data</a:t>
            </a:r>
          </a:p>
          <a:p>
            <a:pPr>
              <a:tabLst>
                <a:tab pos="1971675" algn="l"/>
              </a:tabLst>
            </a:pPr>
            <a:endParaRPr lang="en-US" altLang="de-DE">
              <a:solidFill>
                <a:srgbClr val="B2B2B2"/>
              </a:solidFill>
            </a:endParaRPr>
          </a:p>
          <a:p>
            <a:pPr>
              <a:tabLst>
                <a:tab pos="1971675" algn="l"/>
              </a:tabLst>
            </a:pPr>
            <a:r>
              <a:rPr lang="en-US" altLang="de-DE">
                <a:solidFill>
                  <a:srgbClr val="B2B2B2"/>
                </a:solidFill>
              </a:rPr>
              <a:t>FI Processes</a:t>
            </a:r>
          </a:p>
          <a:p>
            <a:pPr>
              <a:tabLst>
                <a:tab pos="1971675" algn="l"/>
              </a:tabLst>
            </a:pPr>
            <a:endParaRPr lang="en-US" altLang="de-DE">
              <a:solidFill>
                <a:srgbClr val="B2B2B2"/>
              </a:solidFill>
            </a:endParaRPr>
          </a:p>
          <a:p>
            <a:pPr>
              <a:tabLst>
                <a:tab pos="1971675" algn="l"/>
              </a:tabLst>
            </a:pPr>
            <a:r>
              <a:rPr lang="en-US" altLang="de-DE">
                <a:solidFill>
                  <a:srgbClr val="B2B2B2"/>
                </a:solidFill>
              </a:rPr>
              <a:t>FI Reporting</a:t>
            </a:r>
          </a:p>
          <a:p>
            <a:endParaRPr lang="de-DE"/>
          </a:p>
          <a:p>
            <a:r>
              <a:rPr lang="en-US" altLang="de-DE">
                <a:solidFill>
                  <a:srgbClr val="B2B2B2"/>
                </a:solidFill>
              </a:rPr>
              <a:t>Innovations in S/4HANA</a:t>
            </a:r>
            <a:endParaRPr lang="en-US" altLang="de-DE"/>
          </a:p>
          <a:p>
            <a:endParaRPr lang="de-DE"/>
          </a:p>
        </p:txBody>
      </p:sp>
    </p:spTree>
    <p:extLst>
      <p:ext uri="{BB962C8B-B14F-4D97-AF65-F5344CB8AC3E}">
        <p14:creationId xmlns:p14="http://schemas.microsoft.com/office/powerpoint/2010/main" val="1975110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a:t>Goal of Financial Accounting (FI)</a:t>
            </a:r>
            <a:endParaRPr lang="de-DE"/>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a:t>Financial Accounting is designed to collect the transactional data that provides a foundation for preparing the standard portfolio of reports.</a:t>
            </a:r>
          </a:p>
          <a:p>
            <a:endParaRPr lang="en-US" altLang="de-DE"/>
          </a:p>
          <a:p>
            <a:r>
              <a:rPr lang="en-US" altLang="de-DE"/>
              <a:t>In general, these reports are primarily, but not exclusively, directed at external parties.</a:t>
            </a:r>
          </a:p>
          <a:p>
            <a:endParaRPr lang="en-US" altLang="de-DE"/>
          </a:p>
          <a:p>
            <a:r>
              <a:rPr lang="en-US" altLang="de-DE"/>
              <a:t>Standard reports include:</a:t>
            </a:r>
          </a:p>
          <a:p>
            <a:pPr lvl="1"/>
            <a:r>
              <a:rPr lang="en-US" altLang="de-DE"/>
              <a:t>Balance Sheet</a:t>
            </a:r>
          </a:p>
          <a:p>
            <a:pPr lvl="1"/>
            <a:r>
              <a:rPr lang="en-US" altLang="de-DE"/>
              <a:t>Income Statement</a:t>
            </a:r>
          </a:p>
          <a:p>
            <a:pPr lvl="1"/>
            <a:r>
              <a:rPr lang="en-US" altLang="de-DE"/>
              <a:t>Statement of Cash Flows</a:t>
            </a:r>
          </a:p>
        </p:txBody>
      </p:sp>
    </p:spTree>
    <p:extLst>
      <p:ext uri="{BB962C8B-B14F-4D97-AF65-F5344CB8AC3E}">
        <p14:creationId xmlns:p14="http://schemas.microsoft.com/office/powerpoint/2010/main" val="84631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 </a:t>
            </a:r>
            <a:r>
              <a:rPr lang="en-US" altLang="de-DE"/>
              <a:t>Target Audience</a:t>
            </a:r>
            <a:endParaRPr lang="de-DE"/>
          </a:p>
        </p:txBody>
      </p:sp>
      <p:sp>
        <p:nvSpPr>
          <p:cNvPr id="3" name="Textplatzhalter 2"/>
          <p:cNvSpPr>
            <a:spLocks noGrp="1"/>
          </p:cNvSpPr>
          <p:nvPr>
            <p:ph type="body" sz="quarter" idx="4294967295"/>
          </p:nvPr>
        </p:nvSpPr>
        <p:spPr>
          <a:xfrm>
            <a:off x="324000" y="1691078"/>
            <a:ext cx="11545200" cy="4392043"/>
          </a:xfrm>
        </p:spPr>
        <p:txBody>
          <a:bodyPr/>
          <a:lstStyle/>
          <a:p>
            <a:r>
              <a:rPr lang="en-US" altLang="de-DE"/>
              <a:t>Internal</a:t>
            </a:r>
          </a:p>
          <a:p>
            <a:pPr lvl="1"/>
            <a:r>
              <a:rPr lang="en-US" altLang="de-DE"/>
              <a:t>Executives</a:t>
            </a:r>
          </a:p>
          <a:p>
            <a:pPr lvl="1"/>
            <a:r>
              <a:rPr lang="en-US" altLang="de-DE"/>
              <a:t>Senior Management</a:t>
            </a:r>
          </a:p>
          <a:p>
            <a:pPr lvl="1"/>
            <a:r>
              <a:rPr lang="en-US" altLang="de-DE"/>
              <a:t>Administrative Staff</a:t>
            </a:r>
          </a:p>
          <a:p>
            <a:pPr lvl="1"/>
            <a:r>
              <a:rPr lang="en-US" altLang="de-DE"/>
              <a:t>Employees</a:t>
            </a:r>
          </a:p>
          <a:p>
            <a:endParaRPr lang="en-US" altLang="de-DE"/>
          </a:p>
          <a:p>
            <a:endParaRPr lang="en-US" altLang="de-DE"/>
          </a:p>
          <a:p>
            <a:r>
              <a:rPr lang="en-US" altLang="de-DE"/>
              <a:t>External</a:t>
            </a:r>
          </a:p>
          <a:p>
            <a:pPr lvl="1"/>
            <a:r>
              <a:rPr lang="en-US" altLang="de-DE"/>
              <a:t>Legal Authorities</a:t>
            </a:r>
          </a:p>
          <a:p>
            <a:pPr lvl="1"/>
            <a:r>
              <a:rPr lang="en-US" altLang="de-DE"/>
              <a:t>Banks</a:t>
            </a:r>
          </a:p>
          <a:p>
            <a:pPr lvl="1"/>
            <a:r>
              <a:rPr lang="en-US" altLang="de-DE"/>
              <a:t>Auditors</a:t>
            </a:r>
          </a:p>
          <a:p>
            <a:pPr lvl="1"/>
            <a:r>
              <a:rPr lang="en-US" altLang="de-DE"/>
              <a:t>Shareholders</a:t>
            </a:r>
          </a:p>
          <a:p>
            <a:pPr lvl="1"/>
            <a:r>
              <a:rPr lang="en-US" altLang="de-DE"/>
              <a:t>Insurance</a:t>
            </a:r>
          </a:p>
          <a:p>
            <a:pPr lvl="1"/>
            <a:r>
              <a:rPr lang="en-US" altLang="de-DE"/>
              <a:t>Taxing Authorities</a:t>
            </a:r>
          </a:p>
          <a:p>
            <a:pPr lvl="1"/>
            <a:r>
              <a:rPr lang="en-US" altLang="de-DE"/>
              <a:t>Media</a:t>
            </a:r>
          </a:p>
          <a:p>
            <a:pPr lvl="1"/>
            <a:r>
              <a:rPr lang="en-US" altLang="de-DE"/>
              <a:t>Financial Analysts</a:t>
            </a:r>
          </a:p>
          <a:p>
            <a:endParaRPr lang="en-US" altLang="de-DE"/>
          </a:p>
          <a:p>
            <a:endParaRPr lang="en-US" altLang="de-DE"/>
          </a:p>
        </p:txBody>
      </p:sp>
    </p:spTree>
    <p:extLst>
      <p:ext uri="{BB962C8B-B14F-4D97-AF65-F5344CB8AC3E}">
        <p14:creationId xmlns:p14="http://schemas.microsoft.com/office/powerpoint/2010/main" val="3236349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a:t>Client</a:t>
            </a:r>
          </a:p>
          <a:p>
            <a:pPr lvl="1"/>
            <a:r>
              <a:rPr lang="en-US" altLang="de-DE"/>
              <a:t>An independent environment in the system</a:t>
            </a:r>
          </a:p>
          <a:p>
            <a:pPr lvl="1"/>
            <a:endParaRPr lang="en-US" altLang="de-DE"/>
          </a:p>
          <a:p>
            <a:r>
              <a:rPr lang="en-US" altLang="de-DE"/>
              <a:t>Company Code</a:t>
            </a:r>
          </a:p>
          <a:p>
            <a:pPr lvl="1"/>
            <a:r>
              <a:rPr lang="en-US" altLang="de-DE"/>
              <a:t>Represents an independent legal accounting unit</a:t>
            </a:r>
          </a:p>
          <a:p>
            <a:pPr lvl="1"/>
            <a:r>
              <a:rPr lang="en-US" altLang="de-DE"/>
              <a:t>Balanced set of books, as required by law, are prepared at this level.</a:t>
            </a:r>
          </a:p>
          <a:p>
            <a:pPr lvl="1"/>
            <a:r>
              <a:rPr lang="en-US" altLang="de-DE"/>
              <a:t>A client may have more than one company code</a:t>
            </a:r>
          </a:p>
          <a:p>
            <a:pPr lvl="2"/>
            <a:r>
              <a:rPr lang="en-US" altLang="de-DE" sz="1400"/>
              <a:t>United States</a:t>
            </a:r>
          </a:p>
          <a:p>
            <a:pPr lvl="2"/>
            <a:r>
              <a:rPr lang="en-US" altLang="de-DE" sz="1400"/>
              <a:t>Germany</a:t>
            </a:r>
          </a:p>
          <a:p>
            <a:pPr lvl="2"/>
            <a:r>
              <a:rPr lang="en-US" altLang="de-DE" sz="1400"/>
              <a:t>United Kingdom</a:t>
            </a:r>
          </a:p>
          <a:p>
            <a:pPr lvl="2"/>
            <a:r>
              <a:rPr lang="en-US" altLang="de-DE" sz="1400"/>
              <a:t>Australia</a:t>
            </a:r>
          </a:p>
          <a:p>
            <a:pPr lvl="2"/>
            <a:r>
              <a:rPr lang="en-US" altLang="de-DE" sz="1400"/>
              <a:t>…</a:t>
            </a:r>
          </a:p>
        </p:txBody>
      </p:sp>
      <p:sp>
        <p:nvSpPr>
          <p:cNvPr id="3" name="Titel 2"/>
          <p:cNvSpPr>
            <a:spLocks noGrp="1"/>
          </p:cNvSpPr>
          <p:nvPr>
            <p:ph type="title"/>
          </p:nvPr>
        </p:nvSpPr>
        <p:spPr/>
        <p:txBody>
          <a:bodyPr/>
          <a:lstStyle/>
          <a:p>
            <a:r>
              <a:rPr lang="en-US" altLang="de-DE"/>
              <a:t>FI Organizational Structure</a:t>
            </a:r>
            <a:endParaRPr lang="de-DE"/>
          </a:p>
        </p:txBody>
      </p:sp>
      <p:grpSp>
        <p:nvGrpSpPr>
          <p:cNvPr id="8" name="Group 4"/>
          <p:cNvGrpSpPr>
            <a:grpSpLocks/>
          </p:cNvGrpSpPr>
          <p:nvPr/>
        </p:nvGrpSpPr>
        <p:grpSpPr bwMode="auto">
          <a:xfrm>
            <a:off x="8147495" y="3518726"/>
            <a:ext cx="3060700" cy="2376487"/>
            <a:chOff x="2928" y="1469"/>
            <a:chExt cx="2640" cy="1766"/>
          </a:xfrm>
        </p:grpSpPr>
        <p:graphicFrame>
          <p:nvGraphicFramePr>
            <p:cNvPr id="9" name="Object 5"/>
            <p:cNvGraphicFramePr>
              <a:graphicFrameLocks noChangeAspect="1"/>
            </p:cNvGraphicFramePr>
            <p:nvPr/>
          </p:nvGraphicFramePr>
          <p:xfrm>
            <a:off x="2928" y="1469"/>
            <a:ext cx="2400" cy="1766"/>
          </p:xfrm>
          <a:graphic>
            <a:graphicData uri="http://schemas.openxmlformats.org/presentationml/2006/ole">
              <mc:AlternateContent xmlns:mc="http://schemas.openxmlformats.org/markup-compatibility/2006">
                <mc:Choice xmlns:v="urn:schemas-microsoft-com:vml" Requires="v">
                  <p:oleObj spid="_x0000_s1091" name="Clip" r:id="rId3" imgW="4762440" imgH="3504600" progId="MS_ClipArt_Gallery.2">
                    <p:embed/>
                  </p:oleObj>
                </mc:Choice>
                <mc:Fallback>
                  <p:oleObj name="Clip" r:id="rId3" imgW="4762440" imgH="35046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928" y="1469"/>
                          <a:ext cx="2400" cy="1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6"/>
            <p:cNvSpPr txBox="1">
              <a:spLocks noChangeArrowheads="1"/>
            </p:cNvSpPr>
            <p:nvPr/>
          </p:nvSpPr>
          <p:spPr bwMode="auto">
            <a:xfrm>
              <a:off x="4181" y="2207"/>
              <a:ext cx="1387"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0"/>
                </a:spcBef>
                <a:buClrTx/>
                <a:buFontTx/>
                <a:buNone/>
              </a:pPr>
              <a:r>
                <a:rPr lang="en-US" altLang="de-DE" sz="1600" i="1">
                  <a:solidFill>
                    <a:srgbClr val="000066"/>
                  </a:solidFill>
                </a:rPr>
                <a:t>Liabilities &amp;</a:t>
              </a:r>
            </a:p>
            <a:p>
              <a:pPr algn="ctr">
                <a:spcBef>
                  <a:spcPct val="0"/>
                </a:spcBef>
                <a:buClrTx/>
                <a:buFontTx/>
                <a:buNone/>
              </a:pPr>
              <a:r>
                <a:rPr lang="en-US" altLang="de-DE" sz="1600" i="1">
                  <a:solidFill>
                    <a:srgbClr val="000066"/>
                  </a:solidFill>
                </a:rPr>
                <a:t>Owners Equity</a:t>
              </a:r>
              <a:endParaRPr lang="en-US" altLang="de-DE" sz="1600" i="1">
                <a:latin typeface="Times New Roman" panose="02020603050405020304" pitchFamily="18" charset="0"/>
              </a:endParaRPr>
            </a:p>
          </p:txBody>
        </p:sp>
        <p:sp>
          <p:nvSpPr>
            <p:cNvPr id="11" name="Text Box 7"/>
            <p:cNvSpPr txBox="1">
              <a:spLocks noChangeArrowheads="1"/>
            </p:cNvSpPr>
            <p:nvPr/>
          </p:nvSpPr>
          <p:spPr bwMode="auto">
            <a:xfrm>
              <a:off x="3022" y="2304"/>
              <a:ext cx="7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a:spcBef>
                  <a:spcPct val="0"/>
                </a:spcBef>
                <a:buClrTx/>
                <a:buFontTx/>
                <a:buNone/>
              </a:pPr>
              <a:r>
                <a:rPr lang="en-US" altLang="de-DE" sz="1600" i="1">
                  <a:solidFill>
                    <a:srgbClr val="000066"/>
                  </a:solidFill>
                </a:rPr>
                <a:t>Assets</a:t>
              </a:r>
              <a:endParaRPr lang="en-US" altLang="de-DE" sz="1600" i="1">
                <a:latin typeface="Times New Roman" panose="02020603050405020304" pitchFamily="18" charset="0"/>
              </a:endParaRPr>
            </a:p>
          </p:txBody>
        </p:sp>
      </p:grpSp>
    </p:spTree>
    <p:extLst>
      <p:ext uri="{BB962C8B-B14F-4D97-AF65-F5344CB8AC3E}">
        <p14:creationId xmlns:p14="http://schemas.microsoft.com/office/powerpoint/2010/main" val="148137726"/>
      </p:ext>
    </p:extLst>
  </p:cSld>
  <p:clrMapOvr>
    <a:masterClrMapping/>
  </p:clrMapOvr>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1" id="{32696891-6260-4D8D-AB31-F1C204081A38}" vid="{B72584D7-7D1F-4BD9-9F01-A4F5E0412201}"/>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SAP_Template_169_en</Template>
  <TotalTime>0</TotalTime>
  <Words>1787</Words>
  <Application>Microsoft Office PowerPoint</Application>
  <PresentationFormat>Benutzerdefiniert</PresentationFormat>
  <Paragraphs>375</Paragraphs>
  <Slides>38</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38</vt:i4>
      </vt:variant>
    </vt:vector>
  </HeadingPairs>
  <TitlesOfParts>
    <vt:vector size="48" baseType="lpstr">
      <vt:lpstr>Arial Unicode MS</vt:lpstr>
      <vt:lpstr>Angsana New</vt:lpstr>
      <vt:lpstr>Arial</vt:lpstr>
      <vt:lpstr>Courier New</vt:lpstr>
      <vt:lpstr>Symbol</vt:lpstr>
      <vt:lpstr>Times New Roman</vt:lpstr>
      <vt:lpstr>wingdings</vt:lpstr>
      <vt:lpstr>wingdings</vt:lpstr>
      <vt:lpstr>SAP_2016_16x9_white</vt:lpstr>
      <vt:lpstr>Clip</vt:lpstr>
      <vt:lpstr>Financial Accounting (FI)</vt:lpstr>
      <vt:lpstr>PowerPoint-Präsentation</vt:lpstr>
      <vt:lpstr>PowerPoint-Präsentation</vt:lpstr>
      <vt:lpstr>PowerPoint-Präsentation</vt:lpstr>
      <vt:lpstr>Agenda</vt:lpstr>
      <vt:lpstr>Agenda</vt:lpstr>
      <vt:lpstr>Goal of Financial Accounting (FI)</vt:lpstr>
      <vt:lpstr> Target Audience</vt:lpstr>
      <vt:lpstr>FI Organizational Structure</vt:lpstr>
      <vt:lpstr>FI Organizational Structure</vt:lpstr>
      <vt:lpstr>Global Bike Structure for Financial Accounting</vt:lpstr>
      <vt:lpstr>Global Bike Enterprise Structure in SAP ERP (Accounting)</vt:lpstr>
      <vt:lpstr>Agenda</vt:lpstr>
      <vt:lpstr>FI Master Data</vt:lpstr>
      <vt:lpstr>FI Master Data</vt:lpstr>
      <vt:lpstr>Customer Accounts</vt:lpstr>
      <vt:lpstr>Vendor Accounts</vt:lpstr>
      <vt:lpstr>Agenda</vt:lpstr>
      <vt:lpstr>FI Processes</vt:lpstr>
      <vt:lpstr>Agenda</vt:lpstr>
      <vt:lpstr>FI Reporting</vt:lpstr>
      <vt:lpstr>FI Reporting</vt:lpstr>
      <vt:lpstr>FI Reporting</vt:lpstr>
      <vt:lpstr>FI Reporting</vt:lpstr>
      <vt:lpstr>FI Reporting</vt:lpstr>
      <vt:lpstr>FI Reporting</vt:lpstr>
      <vt:lpstr>Accountants and Audit Trails</vt:lpstr>
      <vt:lpstr>SAP Document Principle</vt:lpstr>
      <vt:lpstr>SAP Document Principle</vt:lpstr>
      <vt:lpstr>SAP FI Module</vt:lpstr>
      <vt:lpstr>Agenda</vt:lpstr>
      <vt:lpstr>Innovations in S/4HANA</vt:lpstr>
      <vt:lpstr>Innovations in S/4HANA General Ledger</vt:lpstr>
      <vt:lpstr>Innovations in S/4HANA General Ledger</vt:lpstr>
      <vt:lpstr>Innovations in S/4HANA Data Model is made very simple</vt:lpstr>
      <vt:lpstr>Innovations in S/4HANA Financial Reporting and Analytics Simplified</vt:lpstr>
      <vt:lpstr>Innovations in S/4HANA Currencies in Universal Journal</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SAP UCC Magdeburg</dc:creator>
  <cp:keywords>2016/16:9/white</cp:keywords>
  <cp:lastModifiedBy>Babett Ruß</cp:lastModifiedBy>
  <cp:revision>56</cp:revision>
  <dcterms:created xsi:type="dcterms:W3CDTF">2017-05-28T06:45:58Z</dcterms:created>
  <dcterms:modified xsi:type="dcterms:W3CDTF">2018-08-08T12:28:16Z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-1173631419</vt:i4>
  </property>
  <property fmtid="{D5CDD505-2E9C-101B-9397-08002B2CF9AE}" pid="3" name="_NewReviewCycle">
    <vt:lpwstr/>
  </property>
  <property fmtid="{D5CDD505-2E9C-101B-9397-08002B2CF9AE}" pid="4" name="_EmailSubject">
    <vt:lpwstr> UA Master Slides Diskussion</vt:lpwstr>
  </property>
  <property fmtid="{D5CDD505-2E9C-101B-9397-08002B2CF9AE}" pid="5" name="_AuthorEmail">
    <vt:lpwstr>kristof.schneider@sap.com</vt:lpwstr>
  </property>
  <property fmtid="{D5CDD505-2E9C-101B-9397-08002B2CF9AE}" pid="6" name="_AuthorEmailDisplayName">
    <vt:lpwstr>Schneider, Kristof</vt:lpwstr>
  </property>
  <property fmtid="{D5CDD505-2E9C-101B-9397-08002B2CF9AE}" pid="7" name="_PreviousAdHocReviewCycleID">
    <vt:i4>1357826825</vt:i4>
  </property>
</Properties>
</file>